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g" ContentType="image/jp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86" r:id="rId3"/>
    <p:sldId id="285" r:id="rId4"/>
    <p:sldId id="299" r:id="rId5"/>
    <p:sldId id="291" r:id="rId6"/>
    <p:sldId id="292" r:id="rId7"/>
    <p:sldId id="265" r:id="rId8"/>
    <p:sldId id="290" r:id="rId9"/>
    <p:sldId id="297" r:id="rId10"/>
    <p:sldId id="298" r:id="rId11"/>
    <p:sldId id="293" r:id="rId12"/>
    <p:sldId id="300" r:id="rId13"/>
    <p:sldId id="301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DC94A-2FD2-42D0-A5C2-D0BA1EE9B4B8}" type="datetimeFigureOut">
              <a:rPr lang="en-CA" smtClean="0"/>
              <a:t>June 6, 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17939-CE82-4503-8F6A-294DE4842CD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2504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4268-DBFC-4F80-8491-9BDF633F8CED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233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4268-DBFC-4F80-8491-9BDF633F8CED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1930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64268-DBFC-4F80-8491-9BDF633F8CE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238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8081F4-5EAA-4352-AE1F-1F01FC448286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283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3CD4C-3C7C-48D1-A6C9-7CE038544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98E898-17A9-4AA6-9149-A62E433226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3E6B74-87B2-406C-BCDD-88807E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D7F42-98E3-4058-A722-A323A3AB73A6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0B6F6-AF51-47F2-969F-4D13738D0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2F73E-FF9C-4277-A0C5-C0015517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101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242F4-C27E-45CB-866C-943F514DE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6CDB51-71FA-499B-BB90-B86B66B239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9E592-9906-47A8-808C-94334EC3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B467C-BDF7-4004-9109-07F010EAC9DE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34F14-6326-4FB6-BE92-E8341D19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71C73-5EFC-4B2F-9170-1704DBC7C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6079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E12D47-68E0-43AF-88A1-AF50587ABB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BDAA8-57E3-458C-82C0-A1CC5C4CFE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3E17D-326E-4637-BBAE-0785015F8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77094-3385-4C1A-A62E-3C4C496CAFBD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B454F-81B1-4EE4-A7E4-D40D333C3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F5351-9E32-43E9-ADFA-22896501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742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A614-4FDD-4F15-ACA6-9124E604F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2DDBE-9CF1-4DDD-B526-06B3D6811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18083-F8BE-4E75-9CEC-F447A94CB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90D1-E4F5-4FFC-BCF5-616BD20A7958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BE482-4354-42D8-9BE7-2B9F015EC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062F4-2C74-4317-BB78-33E376AA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417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FA2DD-9780-4B6D-848E-6998FD334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ECA40-4605-4595-BF14-23C5B2BDC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3A1A7D-64CF-4979-841B-D1860E269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E3409-7740-4DFA-AE30-946E3685F7A6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B96D43-CB3D-4DE7-8105-88C25EDA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E21F8-79FC-40F4-AF62-C9A04B59D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862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F6FB-15F4-4026-A89E-55EE6A7CC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9C223-99C7-4D23-A804-496E17D20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7E35E3-24D2-4031-A3D1-0B5C4418A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41869-A1F6-4845-85C2-1CD04646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4C55-93D9-4E86-885D-0670D6F3CAF7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F962A5-9240-45D9-90C5-1E0FEC7C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FF9A6-19A0-478E-8840-D145183FA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202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B64A-9BB3-49D1-ADD1-CE15A0BA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010EEB-1E91-4A2A-9406-3FCF43B9B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7299B0-7709-4DB8-A4AC-E87BE85BD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0F9A9-4E09-4662-BEE7-0E3D2E75E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DC0FE3-5CA4-4999-92F2-DD52E6CC4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1C1685-185C-4C8B-B065-780CD1827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A69F-8A1A-4308-95E0-A73BAE2F5F1B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2C4F18-1CBB-47F2-872D-9D424829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943DA1-F532-42CA-A132-54A95F698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73609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41DE5-59E6-49A1-9D62-0220E13CD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790F9B-7787-4881-8F6F-9E396FEC3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4AF63-B2E2-4344-83DC-55B73694B808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CA6D51-FB4C-47CA-B7A7-2154FE77D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59BC7-CF34-481A-B557-9F9EDECCD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653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70E62-F930-4668-9941-BA8F8E8A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52DE1-5817-43EB-B50F-6298C7D13C4E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42C7DC-9BD6-44A9-B674-1D95F4CD7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3AB699-38CC-4F5D-ADD2-84D393A2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337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410B-354B-4801-8246-FE235BFC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47E3-A7D9-46EA-A9DD-A5EA24648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E1F17-F3AA-486D-BF18-B2DE1EC7B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77D3BA-CA24-4ED5-91C1-D6CB01E44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92566-3F69-4293-BEDC-552FD5C665B8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45D9D-5E38-43D4-8D8D-11E23EA09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8A34D-A873-448D-878B-59495635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846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A4E42-6D90-434C-9CFF-22FDE445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DA008-BA79-472E-8D38-5F3F5A561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E08A3-60A5-4EC0-A8F8-8FF60D2A84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12538E-9FA3-470C-B0B6-77577521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BA9B-CC76-4A70-ACB8-F66B9E0E489E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C765E-D1DA-4782-BF5B-E05450C1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E920A-5BA8-450F-9CCA-0FD90D077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92848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03049-86D2-419F-A4B2-A437BF83B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1653D-DB8B-4FBD-9D4C-D6AA0FF2F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5877B-609D-4BEB-B28F-C7E2D9F6F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E4BB0-D5E8-4284-9A75-B9E9EB8692E3}" type="datetime1">
              <a:rPr lang="en-CA" smtClean="0"/>
              <a:t>June 6, 2019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882E-FAEE-4961-BAAA-62BC2C0AE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dirty="0"/>
              <a:t>Email: designs@PragmaticInnovationsLtd.com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87D82-72A9-4DA3-B442-2794ED1BD7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BE76B-F27F-489B-87CF-3EF2016CE6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565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C820-46D4-46DB-8533-61A1960515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73155"/>
            <a:ext cx="9144000" cy="110998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7200" dirty="0"/>
              <a:t>Solar Energy Tree</a:t>
            </a:r>
            <a:endParaRPr lang="en-CA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E4DB45-C618-4285-8B8B-0E2AA2A992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92613"/>
            <a:ext cx="9144000" cy="46899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Patent pending with USPTO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98AC97-5007-4035-A8CC-7498CC06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designs@PragmaticInnovationsLtd.com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8DA29-0F27-4CDE-B49B-4055FDC06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E76B-F27F-489B-87CF-3EF2016CE6F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0FA723-0615-4BE8-9445-217B5FA610C3}"/>
              </a:ext>
            </a:extLst>
          </p:cNvPr>
          <p:cNvSpPr txBox="1"/>
          <p:nvPr/>
        </p:nvSpPr>
        <p:spPr>
          <a:xfrm>
            <a:off x="1524000" y="2951162"/>
            <a:ext cx="9144000" cy="2086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Simultaneously collecting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thermal and photovoltaic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energy</a:t>
            </a:r>
            <a:endParaRPr kumimoji="0" lang="en-CA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4C6E71-3DEF-48D6-9E99-4D99F2F6FA86}"/>
              </a:ext>
            </a:extLst>
          </p:cNvPr>
          <p:cNvSpPr txBox="1"/>
          <p:nvPr/>
        </p:nvSpPr>
        <p:spPr>
          <a:xfrm>
            <a:off x="1524000" y="10346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Pragmatic Innovations and Designs Ltd.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EB72E6-145F-458A-858A-6A1BA6B499BE}"/>
              </a:ext>
            </a:extLst>
          </p:cNvPr>
          <p:cNvSpPr txBox="1"/>
          <p:nvPr/>
        </p:nvSpPr>
        <p:spPr>
          <a:xfrm>
            <a:off x="1524000" y="5635998"/>
            <a:ext cx="9144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designs@PragmaticInnovationsLtd.com</a:t>
            </a:r>
          </a:p>
        </p:txBody>
      </p:sp>
    </p:spTree>
    <p:extLst>
      <p:ext uri="{BB962C8B-B14F-4D97-AF65-F5344CB8AC3E}">
        <p14:creationId xmlns:p14="http://schemas.microsoft.com/office/powerpoint/2010/main" val="174576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F4FDBC-F08F-47FB-B535-0E4FCD21330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How to make solar energy cost competitive?</a:t>
            </a:r>
            <a:endParaRPr lang="en-C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4ED8EA-A865-47EA-83CC-07AB067E7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designs@PragmaticInnovationsLtd.com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F08EF67-B45F-43AB-8211-7F5A4598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E76B-F27F-489B-87CF-3EF2016CE6F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5383190-1EA3-47C6-B9D3-F360A50E7FE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/>
              <a:t>Make solar panels more efficient</a:t>
            </a:r>
          </a:p>
          <a:p>
            <a:r>
              <a:rPr lang="en-US" sz="4000" dirty="0"/>
              <a:t>Simultaneously collect photovoltaic AND thermal energy</a:t>
            </a:r>
          </a:p>
          <a:p>
            <a:r>
              <a:rPr lang="en-US" sz="4000" dirty="0"/>
              <a:t>Do so in a simple manner</a:t>
            </a:r>
          </a:p>
          <a:p>
            <a:r>
              <a:rPr lang="en-US" sz="4000" dirty="0"/>
              <a:t>Can the Solar Energy Tree do that?</a:t>
            </a:r>
          </a:p>
          <a:p>
            <a:r>
              <a:rPr lang="en-US" sz="4000" dirty="0"/>
              <a:t>Let us see!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5231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" descr="https://upload.wikimedia.org/wikipedia/commons/thumb/e/e7/Solar_spectrum_en.svg/1280px-Solar_spectrum_en.svg.png">
            <a:extLst>
              <a:ext uri="{FF2B5EF4-FFF2-40B4-BE49-F238E27FC236}">
                <a16:creationId xmlns:a16="http://schemas.microsoft.com/office/drawing/2014/main" id="{A03AFDDF-AB67-4939-B000-6B4E7C51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866775"/>
            <a:ext cx="6250769" cy="4688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A7D75F-A824-467C-88E3-1A8AF060E971}"/>
              </a:ext>
            </a:extLst>
          </p:cNvPr>
          <p:cNvSpPr txBox="1"/>
          <p:nvPr/>
        </p:nvSpPr>
        <p:spPr>
          <a:xfrm>
            <a:off x="5297763" y="5867400"/>
            <a:ext cx="62507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Source: https://en.wikipedia.org/wiki/Sunlight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4460B-FE9B-4B2A-8E94-D3C93F44306D}"/>
              </a:ext>
            </a:extLst>
          </p:cNvPr>
          <p:cNvSpPr txBox="1"/>
          <p:nvPr/>
        </p:nvSpPr>
        <p:spPr>
          <a:xfrm>
            <a:off x="561800" y="867193"/>
            <a:ext cx="4680000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Solar Energy Tree</a:t>
            </a:r>
          </a:p>
          <a:p>
            <a:pPr algn="ctr"/>
            <a:r>
              <a:rPr lang="en-CA" sz="2800" dirty="0"/>
              <a:t>absorption capacity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8BD21-EB66-4530-8C95-3A4AB8199790}"/>
              </a:ext>
            </a:extLst>
          </p:cNvPr>
          <p:cNvSpPr txBox="1"/>
          <p:nvPr/>
        </p:nvSpPr>
        <p:spPr>
          <a:xfrm>
            <a:off x="561800" y="1870104"/>
            <a:ext cx="46800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SET can absorb a major % of the photovoltaic and thermal portions of the </a:t>
            </a:r>
            <a:r>
              <a:rPr lang="en-CA" u="sng" dirty="0"/>
              <a:t>entire</a:t>
            </a:r>
            <a:r>
              <a:rPr lang="en-CA" dirty="0"/>
              <a:t> solar spectrum.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7A5F8E1-C4FD-411C-A843-95E45F0EE350}"/>
              </a:ext>
            </a:extLst>
          </p:cNvPr>
          <p:cNvGrpSpPr>
            <a:grpSpLocks noChangeAspect="1"/>
          </p:cNvGrpSpPr>
          <p:nvPr/>
        </p:nvGrpSpPr>
        <p:grpSpPr>
          <a:xfrm>
            <a:off x="1494321" y="2843813"/>
            <a:ext cx="2484000" cy="3496472"/>
            <a:chOff x="1465791" y="648019"/>
            <a:chExt cx="3477747" cy="489526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1F9EB10-9E68-4CC5-86CA-8519AFED681B}"/>
                </a:ext>
              </a:extLst>
            </p:cNvPr>
            <p:cNvSpPr/>
            <p:nvPr/>
          </p:nvSpPr>
          <p:spPr>
            <a:xfrm>
              <a:off x="3148849" y="2010008"/>
              <a:ext cx="148190" cy="3348000"/>
            </a:xfrm>
            <a:prstGeom prst="rect">
              <a:avLst/>
            </a:prstGeom>
            <a:pattFill prst="ltVert">
              <a:fgClr>
                <a:srgbClr val="C00000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925E141-7248-47E4-8DCE-85B35EF71493}"/>
                </a:ext>
              </a:extLst>
            </p:cNvPr>
            <p:cNvSpPr/>
            <p:nvPr/>
          </p:nvSpPr>
          <p:spPr>
            <a:xfrm>
              <a:off x="3290563" y="4465350"/>
              <a:ext cx="1418979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19AC24F-25DD-447C-83BE-4D1E7795EE97}"/>
                </a:ext>
              </a:extLst>
            </p:cNvPr>
            <p:cNvSpPr/>
            <p:nvPr/>
          </p:nvSpPr>
          <p:spPr>
            <a:xfrm>
              <a:off x="3301234" y="4583417"/>
              <a:ext cx="1418979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C1E7C2-796F-4936-A313-187E5585E6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521" y="3891852"/>
              <a:ext cx="1116000" cy="48683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8BBFD2A-2967-4DA2-95A5-9A07A0E122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1232" y="3767388"/>
              <a:ext cx="1116000" cy="48683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73298A5-8AD6-45B6-99CE-B02B8C2222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521" y="3187296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01F8620-F1D9-4F0D-B9C0-2F32892185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521" y="3066841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76E495BC-D6F1-42CB-8118-9B3973567D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9807" y="2497542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F55FEC-7263-4489-B6CF-55E09D074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9807" y="2382581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D5A2540-EB57-4B8C-88AD-C3C42864D861}"/>
                </a:ext>
              </a:extLst>
            </p:cNvPr>
            <p:cNvSpPr/>
            <p:nvPr/>
          </p:nvSpPr>
          <p:spPr>
            <a:xfrm flipH="1">
              <a:off x="1732893" y="4583524"/>
              <a:ext cx="1418978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63A7B7B-6A94-4ECE-92DD-F358C7CFAB2A}"/>
                </a:ext>
              </a:extLst>
            </p:cNvPr>
            <p:cNvSpPr/>
            <p:nvPr/>
          </p:nvSpPr>
          <p:spPr>
            <a:xfrm flipH="1">
              <a:off x="1699413" y="4465350"/>
              <a:ext cx="1418978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6CC88474-EF72-4BC0-AA75-118131F50625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038061" y="3883384"/>
              <a:ext cx="1116000" cy="48683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0637715-54A8-4D0C-A3D6-F6268955924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037710" y="3762139"/>
              <a:ext cx="1116000" cy="48683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09809B1-3342-4FF8-AA03-252586280BBB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275733" y="3190465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2EFB4EBC-F34E-4F8B-9B46-4E149F65691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275733" y="3056278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B90DCB38-6939-4ABC-A45B-E0A52E176194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05445" y="2488263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2599B4A-C618-4C47-85A5-F68D85DA16E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04817" y="2381675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526A70B-9468-47F2-8F2D-4D19E4C7CB32}"/>
                </a:ext>
              </a:extLst>
            </p:cNvPr>
            <p:cNvCxnSpPr/>
            <p:nvPr/>
          </p:nvCxnSpPr>
          <p:spPr>
            <a:xfrm>
              <a:off x="3296047" y="3061354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AEFE543F-C795-44DC-93D0-A52C3CFA69CE}"/>
                </a:ext>
              </a:extLst>
            </p:cNvPr>
            <p:cNvCxnSpPr/>
            <p:nvPr/>
          </p:nvCxnSpPr>
          <p:spPr>
            <a:xfrm>
              <a:off x="3295332" y="2376204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0B6422C-0129-422A-9419-4D3B3048390D}"/>
                </a:ext>
              </a:extLst>
            </p:cNvPr>
            <p:cNvCxnSpPr/>
            <p:nvPr/>
          </p:nvCxnSpPr>
          <p:spPr>
            <a:xfrm>
              <a:off x="3293819" y="3753190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3548404E-5EAD-483F-96D7-2A2EE0FB2A6B}"/>
                </a:ext>
              </a:extLst>
            </p:cNvPr>
            <p:cNvCxnSpPr/>
            <p:nvPr/>
          </p:nvCxnSpPr>
          <p:spPr>
            <a:xfrm>
              <a:off x="3296046" y="4456850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3A09824-F864-4FCF-8AE0-80EFF9A417F1}"/>
                </a:ext>
              </a:extLst>
            </p:cNvPr>
            <p:cNvCxnSpPr/>
            <p:nvPr/>
          </p:nvCxnSpPr>
          <p:spPr>
            <a:xfrm>
              <a:off x="3147593" y="2371861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095C6C9B-D55C-454A-88DA-217B0717F47F}"/>
                </a:ext>
              </a:extLst>
            </p:cNvPr>
            <p:cNvCxnSpPr/>
            <p:nvPr/>
          </p:nvCxnSpPr>
          <p:spPr>
            <a:xfrm>
              <a:off x="3147594" y="3063885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62A8AC1-CE54-49A1-A65C-8E4438702DA3}"/>
                </a:ext>
              </a:extLst>
            </p:cNvPr>
            <p:cNvCxnSpPr/>
            <p:nvPr/>
          </p:nvCxnSpPr>
          <p:spPr>
            <a:xfrm>
              <a:off x="3146990" y="3759161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BBEBE5F5-FEDC-4947-A145-6E6E176A1A96}"/>
                </a:ext>
              </a:extLst>
            </p:cNvPr>
            <p:cNvCxnSpPr/>
            <p:nvPr/>
          </p:nvCxnSpPr>
          <p:spPr>
            <a:xfrm>
              <a:off x="3149870" y="4451813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Arc 129">
              <a:extLst>
                <a:ext uri="{FF2B5EF4-FFF2-40B4-BE49-F238E27FC236}">
                  <a16:creationId xmlns:a16="http://schemas.microsoft.com/office/drawing/2014/main" id="{CF36A46C-D034-40AC-820C-2DC33230F009}"/>
                </a:ext>
              </a:extLst>
            </p:cNvPr>
            <p:cNvSpPr/>
            <p:nvPr/>
          </p:nvSpPr>
          <p:spPr>
            <a:xfrm>
              <a:off x="2952098" y="2583157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BEE45E30-7723-4184-A689-4A1648AE1EF6}"/>
                </a:ext>
              </a:extLst>
            </p:cNvPr>
            <p:cNvSpPr/>
            <p:nvPr/>
          </p:nvSpPr>
          <p:spPr>
            <a:xfrm>
              <a:off x="2949569" y="3271746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2" name="Arc 131">
              <a:extLst>
                <a:ext uri="{FF2B5EF4-FFF2-40B4-BE49-F238E27FC236}">
                  <a16:creationId xmlns:a16="http://schemas.microsoft.com/office/drawing/2014/main" id="{2A6A8F86-888B-489B-8A3C-7A04CB47B97D}"/>
                </a:ext>
              </a:extLst>
            </p:cNvPr>
            <p:cNvSpPr/>
            <p:nvPr/>
          </p:nvSpPr>
          <p:spPr>
            <a:xfrm>
              <a:off x="2941974" y="3970461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3" name="Arc 132">
              <a:extLst>
                <a:ext uri="{FF2B5EF4-FFF2-40B4-BE49-F238E27FC236}">
                  <a16:creationId xmlns:a16="http://schemas.microsoft.com/office/drawing/2014/main" id="{0B6F0660-9EC6-4B16-865C-6B9DEE82A100}"/>
                </a:ext>
              </a:extLst>
            </p:cNvPr>
            <p:cNvSpPr/>
            <p:nvPr/>
          </p:nvSpPr>
          <p:spPr>
            <a:xfrm flipH="1">
              <a:off x="3321713" y="2588222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Arc 133">
              <a:extLst>
                <a:ext uri="{FF2B5EF4-FFF2-40B4-BE49-F238E27FC236}">
                  <a16:creationId xmlns:a16="http://schemas.microsoft.com/office/drawing/2014/main" id="{B9C93FC6-F1E1-4783-B162-05FF5B213CC2}"/>
                </a:ext>
              </a:extLst>
            </p:cNvPr>
            <p:cNvSpPr/>
            <p:nvPr/>
          </p:nvSpPr>
          <p:spPr>
            <a:xfrm flipH="1">
              <a:off x="3326778" y="3269217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5" name="Arc 134">
              <a:extLst>
                <a:ext uri="{FF2B5EF4-FFF2-40B4-BE49-F238E27FC236}">
                  <a16:creationId xmlns:a16="http://schemas.microsoft.com/office/drawing/2014/main" id="{BCF64F31-5781-4C56-AB98-598EB18E344B}"/>
                </a:ext>
              </a:extLst>
            </p:cNvPr>
            <p:cNvSpPr/>
            <p:nvPr/>
          </p:nvSpPr>
          <p:spPr>
            <a:xfrm flipH="1">
              <a:off x="3334372" y="3975526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C3C10D6-0669-4253-9E79-AE465F11FB48}"/>
                </a:ext>
              </a:extLst>
            </p:cNvPr>
            <p:cNvSpPr/>
            <p:nvPr/>
          </p:nvSpPr>
          <p:spPr>
            <a:xfrm>
              <a:off x="1616374" y="5339077"/>
              <a:ext cx="3176582" cy="204204"/>
            </a:xfrm>
            <a:prstGeom prst="rect">
              <a:avLst/>
            </a:prstGeom>
            <a:pattFill prst="lgConfetti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9587DC1C-DA4F-4286-AE50-200DC7521F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5791" y="3779328"/>
              <a:ext cx="602919" cy="16224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Circle: Hollow 137">
              <a:extLst>
                <a:ext uri="{FF2B5EF4-FFF2-40B4-BE49-F238E27FC236}">
                  <a16:creationId xmlns:a16="http://schemas.microsoft.com/office/drawing/2014/main" id="{C5E4BCFF-8181-432D-A59B-3E5C4877F56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798895" y="1666168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1967C49-ADAC-449C-804B-BC1F6FBCEC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4371" y="5324932"/>
              <a:ext cx="20955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Circle: Hollow 139">
              <a:extLst>
                <a:ext uri="{FF2B5EF4-FFF2-40B4-BE49-F238E27FC236}">
                  <a16:creationId xmlns:a16="http://schemas.microsoft.com/office/drawing/2014/main" id="{871F1D12-08ED-4374-B225-54066227E9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9752" y="3727529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41" name="object 79">
              <a:extLst>
                <a:ext uri="{FF2B5EF4-FFF2-40B4-BE49-F238E27FC236}">
                  <a16:creationId xmlns:a16="http://schemas.microsoft.com/office/drawing/2014/main" id="{F15FFB05-DD0A-4438-8459-0BEF92C3CD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68" y="1776514"/>
              <a:ext cx="280800" cy="2476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7C63281A-F76A-41F8-88B9-1ECAB5E76A9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13192" y="1249428"/>
              <a:ext cx="396000" cy="792526"/>
              <a:chOff x="0" y="0"/>
              <a:chExt cx="917603" cy="1836420"/>
            </a:xfrm>
          </p:grpSpPr>
          <p:sp>
            <p:nvSpPr>
              <p:cNvPr id="153" name="Cylinder 152">
                <a:extLst>
                  <a:ext uri="{FF2B5EF4-FFF2-40B4-BE49-F238E27FC236}">
                    <a16:creationId xmlns:a16="http://schemas.microsoft.com/office/drawing/2014/main" id="{962215CE-6B09-4868-BAC4-1E60E419BDC8}"/>
                  </a:ext>
                </a:extLst>
              </p:cNvPr>
              <p:cNvSpPr/>
              <p:nvPr/>
            </p:nvSpPr>
            <p:spPr>
              <a:xfrm rot="16200000">
                <a:off x="610684" y="807719"/>
                <a:ext cx="57149" cy="171452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CA" sz="110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2F24AF4F-39AA-4F02-BF6C-397BC521DE70}"/>
                  </a:ext>
                </a:extLst>
              </p:cNvPr>
              <p:cNvSpPr/>
              <p:nvPr/>
            </p:nvSpPr>
            <p:spPr>
              <a:xfrm rot="16200000">
                <a:off x="-150798" y="760398"/>
                <a:ext cx="1828800" cy="308003"/>
              </a:xfrm>
              <a:custGeom>
                <a:avLst/>
                <a:gdLst>
                  <a:gd name="connsiteX0" fmla="*/ 1428251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0" fmla="*/ 1292393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4" fmla="*/ 1292393 w 3622876"/>
                  <a:gd name="connsiteY4" fmla="*/ 0 h 474562"/>
                  <a:gd name="connsiteX0" fmla="*/ 1292393 w 3622876"/>
                  <a:gd name="connsiteY0" fmla="*/ 12082 h 486644"/>
                  <a:gd name="connsiteX1" fmla="*/ 2375769 w 3622876"/>
                  <a:gd name="connsiteY1" fmla="*/ 0 h 486644"/>
                  <a:gd name="connsiteX2" fmla="*/ 3622876 w 3622876"/>
                  <a:gd name="connsiteY2" fmla="*/ 486644 h 486644"/>
                  <a:gd name="connsiteX3" fmla="*/ 0 w 3622876"/>
                  <a:gd name="connsiteY3" fmla="*/ 486644 h 486644"/>
                  <a:gd name="connsiteX4" fmla="*/ 1292393 w 3622876"/>
                  <a:gd name="connsiteY4" fmla="*/ 12082 h 486644"/>
                  <a:gd name="connsiteX0" fmla="*/ 1292393 w 3622876"/>
                  <a:gd name="connsiteY0" fmla="*/ 0 h 510808"/>
                  <a:gd name="connsiteX1" fmla="*/ 2375769 w 3622876"/>
                  <a:gd name="connsiteY1" fmla="*/ 24164 h 510808"/>
                  <a:gd name="connsiteX2" fmla="*/ 3622876 w 3622876"/>
                  <a:gd name="connsiteY2" fmla="*/ 510808 h 510808"/>
                  <a:gd name="connsiteX3" fmla="*/ 0 w 3622876"/>
                  <a:gd name="connsiteY3" fmla="*/ 510808 h 510808"/>
                  <a:gd name="connsiteX4" fmla="*/ 1292393 w 3622876"/>
                  <a:gd name="connsiteY4" fmla="*/ 0 h 510808"/>
                  <a:gd name="connsiteX0" fmla="*/ 1292393 w 3622876"/>
                  <a:gd name="connsiteY0" fmla="*/ 14850 h 525658"/>
                  <a:gd name="connsiteX1" fmla="*/ 2375769 w 3622876"/>
                  <a:gd name="connsiteY1" fmla="*/ 0 h 525658"/>
                  <a:gd name="connsiteX2" fmla="*/ 3622876 w 3622876"/>
                  <a:gd name="connsiteY2" fmla="*/ 525658 h 525658"/>
                  <a:gd name="connsiteX3" fmla="*/ 0 w 3622876"/>
                  <a:gd name="connsiteY3" fmla="*/ 525658 h 525658"/>
                  <a:gd name="connsiteX4" fmla="*/ 1292393 w 3622876"/>
                  <a:gd name="connsiteY4" fmla="*/ 14850 h 525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2876" h="525658">
                    <a:moveTo>
                      <a:pt x="1292393" y="14850"/>
                    </a:moveTo>
                    <a:lnTo>
                      <a:pt x="2375769" y="0"/>
                    </a:lnTo>
                    <a:lnTo>
                      <a:pt x="3622876" y="525658"/>
                    </a:lnTo>
                    <a:lnTo>
                      <a:pt x="0" y="525658"/>
                    </a:lnTo>
                    <a:cubicBezTo>
                      <a:pt x="476084" y="367471"/>
                      <a:pt x="816309" y="173037"/>
                      <a:pt x="1292393" y="1485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  <p:sp>
            <p:nvSpPr>
              <p:cNvPr id="155" name="Cylinder 154">
                <a:extLst>
                  <a:ext uri="{FF2B5EF4-FFF2-40B4-BE49-F238E27FC236}">
                    <a16:creationId xmlns:a16="http://schemas.microsoft.com/office/drawing/2014/main" id="{A337BC2F-51ED-40D2-8712-7314A9EDAA57}"/>
                  </a:ext>
                </a:extLst>
              </p:cNvPr>
              <p:cNvSpPr/>
              <p:nvPr/>
            </p:nvSpPr>
            <p:spPr>
              <a:xfrm rot="16200000">
                <a:off x="313505" y="807719"/>
                <a:ext cx="57149" cy="171452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CA" sz="1100"/>
              </a:p>
            </p:txBody>
          </p:sp>
          <p:sp>
            <p:nvSpPr>
              <p:cNvPr id="156" name="Star: 12 Points 155">
                <a:extLst>
                  <a:ext uri="{FF2B5EF4-FFF2-40B4-BE49-F238E27FC236}">
                    <a16:creationId xmlns:a16="http://schemas.microsoft.com/office/drawing/2014/main" id="{D2974F39-4646-4972-A33F-BC12F7A91A58}"/>
                  </a:ext>
                </a:extLst>
              </p:cNvPr>
              <p:cNvSpPr/>
              <p:nvPr/>
            </p:nvSpPr>
            <p:spPr>
              <a:xfrm>
                <a:off x="252542" y="731520"/>
                <a:ext cx="342900" cy="342900"/>
              </a:xfrm>
              <a:prstGeom prst="star12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perspectiveContrastingLeftFacing" fov="0">
                  <a:rot lat="382893" lon="4161956" rev="21546594"/>
                </a:camera>
                <a:lightRig rig="threePt" dir="t"/>
              </a:scene3d>
              <a:sp3d extrusionH="76200" contourW="12700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CA" sz="1100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E63EE00B-B862-4A2E-80E0-5583F106AD9D}"/>
                  </a:ext>
                </a:extLst>
              </p:cNvPr>
              <p:cNvSpPr/>
              <p:nvPr/>
            </p:nvSpPr>
            <p:spPr>
              <a:xfrm rot="5400000" flipH="1">
                <a:off x="-760398" y="768018"/>
                <a:ext cx="1828800" cy="308003"/>
              </a:xfrm>
              <a:custGeom>
                <a:avLst/>
                <a:gdLst>
                  <a:gd name="connsiteX0" fmla="*/ 1428251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0" fmla="*/ 1292393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4" fmla="*/ 1292393 w 3622876"/>
                  <a:gd name="connsiteY4" fmla="*/ 0 h 474562"/>
                  <a:gd name="connsiteX0" fmla="*/ 1292393 w 3622876"/>
                  <a:gd name="connsiteY0" fmla="*/ 12082 h 486644"/>
                  <a:gd name="connsiteX1" fmla="*/ 2375769 w 3622876"/>
                  <a:gd name="connsiteY1" fmla="*/ 0 h 486644"/>
                  <a:gd name="connsiteX2" fmla="*/ 3622876 w 3622876"/>
                  <a:gd name="connsiteY2" fmla="*/ 486644 h 486644"/>
                  <a:gd name="connsiteX3" fmla="*/ 0 w 3622876"/>
                  <a:gd name="connsiteY3" fmla="*/ 486644 h 486644"/>
                  <a:gd name="connsiteX4" fmla="*/ 1292393 w 3622876"/>
                  <a:gd name="connsiteY4" fmla="*/ 12082 h 486644"/>
                  <a:gd name="connsiteX0" fmla="*/ 1292393 w 3622876"/>
                  <a:gd name="connsiteY0" fmla="*/ 0 h 510808"/>
                  <a:gd name="connsiteX1" fmla="*/ 2375769 w 3622876"/>
                  <a:gd name="connsiteY1" fmla="*/ 24164 h 510808"/>
                  <a:gd name="connsiteX2" fmla="*/ 3622876 w 3622876"/>
                  <a:gd name="connsiteY2" fmla="*/ 510808 h 510808"/>
                  <a:gd name="connsiteX3" fmla="*/ 0 w 3622876"/>
                  <a:gd name="connsiteY3" fmla="*/ 510808 h 510808"/>
                  <a:gd name="connsiteX4" fmla="*/ 1292393 w 3622876"/>
                  <a:gd name="connsiteY4" fmla="*/ 0 h 510808"/>
                  <a:gd name="connsiteX0" fmla="*/ 1292393 w 3622876"/>
                  <a:gd name="connsiteY0" fmla="*/ 14850 h 525658"/>
                  <a:gd name="connsiteX1" fmla="*/ 2375769 w 3622876"/>
                  <a:gd name="connsiteY1" fmla="*/ 0 h 525658"/>
                  <a:gd name="connsiteX2" fmla="*/ 3622876 w 3622876"/>
                  <a:gd name="connsiteY2" fmla="*/ 525658 h 525658"/>
                  <a:gd name="connsiteX3" fmla="*/ 0 w 3622876"/>
                  <a:gd name="connsiteY3" fmla="*/ 525658 h 525658"/>
                  <a:gd name="connsiteX4" fmla="*/ 1292393 w 3622876"/>
                  <a:gd name="connsiteY4" fmla="*/ 14850 h 525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2876" h="525658">
                    <a:moveTo>
                      <a:pt x="1292393" y="14850"/>
                    </a:moveTo>
                    <a:lnTo>
                      <a:pt x="2375769" y="0"/>
                    </a:lnTo>
                    <a:lnTo>
                      <a:pt x="3622876" y="525658"/>
                    </a:lnTo>
                    <a:lnTo>
                      <a:pt x="0" y="525658"/>
                    </a:lnTo>
                    <a:cubicBezTo>
                      <a:pt x="476084" y="367471"/>
                      <a:pt x="816309" y="173037"/>
                      <a:pt x="1292393" y="1485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</p:grp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0E9C4D27-5F8A-4D42-A703-BCF4EA25C72C}"/>
                </a:ext>
              </a:extLst>
            </p:cNvPr>
            <p:cNvCxnSpPr>
              <a:cxnSpLocks/>
            </p:cNvCxnSpPr>
            <p:nvPr/>
          </p:nvCxnSpPr>
          <p:spPr>
            <a:xfrm>
              <a:off x="3532934" y="1672441"/>
              <a:ext cx="936020" cy="21083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Circle: Hollow 143">
              <a:extLst>
                <a:ext uri="{FF2B5EF4-FFF2-40B4-BE49-F238E27FC236}">
                  <a16:creationId xmlns:a16="http://schemas.microsoft.com/office/drawing/2014/main" id="{4C1F1753-3542-4F62-8DF5-BEA7DB7EE9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0733" y="1654931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5115D23-02FD-4ECF-9D40-8BA1F717068A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557768" y="1644062"/>
              <a:ext cx="252000" cy="1008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298CA4D-1D30-4340-878C-E0992FBAE884}"/>
                </a:ext>
              </a:extLst>
            </p:cNvPr>
            <p:cNvCxnSpPr>
              <a:cxnSpLocks/>
            </p:cNvCxnSpPr>
            <p:nvPr/>
          </p:nvCxnSpPr>
          <p:spPr>
            <a:xfrm>
              <a:off x="4720834" y="5326215"/>
              <a:ext cx="20955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7" name="Circle: Hollow 146">
              <a:extLst>
                <a:ext uri="{FF2B5EF4-FFF2-40B4-BE49-F238E27FC236}">
                  <a16:creationId xmlns:a16="http://schemas.microsoft.com/office/drawing/2014/main" id="{FDEDE201-4461-440A-8191-5713057280E2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65003" y="3728812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78DBF32A-332F-46B8-8F49-372262C4FE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3054" y="1664174"/>
              <a:ext cx="936020" cy="21083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04C8FF7-A6A6-45F7-830F-FEFECDAE1729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612125" y="1644062"/>
              <a:ext cx="252000" cy="1008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2BBDE2D-74AD-4711-9889-0493DB8BADB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4353" y="648019"/>
              <a:ext cx="608207" cy="109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B5CC7EF0-0175-461B-B190-C5967B8D5B6E}"/>
                </a:ext>
              </a:extLst>
            </p:cNvPr>
            <p:cNvCxnSpPr>
              <a:cxnSpLocks/>
            </p:cNvCxnSpPr>
            <p:nvPr/>
          </p:nvCxnSpPr>
          <p:spPr>
            <a:xfrm>
              <a:off x="3210168" y="653506"/>
              <a:ext cx="608207" cy="109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149BEB2E-8328-47A6-B65C-7FC7DEBA2E90}"/>
                </a:ext>
              </a:extLst>
            </p:cNvPr>
            <p:cNvCxnSpPr>
              <a:cxnSpLocks/>
            </p:cNvCxnSpPr>
            <p:nvPr/>
          </p:nvCxnSpPr>
          <p:spPr>
            <a:xfrm>
              <a:off x="4340619" y="3759161"/>
              <a:ext cx="602919" cy="16224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22FE66-9E98-441F-9E10-61D7CE2FF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57D604-1F11-4D5B-802C-C77FD729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89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>
            <a:extLst>
              <a:ext uri="{FF2B5EF4-FFF2-40B4-BE49-F238E27FC236}">
                <a16:creationId xmlns:a16="http://schemas.microsoft.com/office/drawing/2014/main" id="{CE66CA9C-17F0-45B3-871E-3AD8C86A5E46}"/>
              </a:ext>
            </a:extLst>
          </p:cNvPr>
          <p:cNvSpPr txBox="1"/>
          <p:nvPr/>
        </p:nvSpPr>
        <p:spPr>
          <a:xfrm>
            <a:off x="6236360" y="2513286"/>
            <a:ext cx="5120640" cy="3685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2913EAD3-E61F-49D4-95B5-878EBF1A0B58}"/>
              </a:ext>
            </a:extLst>
          </p:cNvPr>
          <p:cNvSpPr/>
          <p:nvPr/>
        </p:nvSpPr>
        <p:spPr>
          <a:xfrm>
            <a:off x="6770734" y="6012077"/>
            <a:ext cx="2743200" cy="91440"/>
          </a:xfrm>
          <a:prstGeom prst="rect">
            <a:avLst/>
          </a:prstGeom>
          <a:pattFill prst="lgConfetti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solidFill>
              <a:schemeClr val="tx1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9D158F1-D1B1-4632-AB63-65C12331EDA1}"/>
              </a:ext>
            </a:extLst>
          </p:cNvPr>
          <p:cNvSpPr txBox="1"/>
          <p:nvPr/>
        </p:nvSpPr>
        <p:spPr>
          <a:xfrm>
            <a:off x="837336" y="2513286"/>
            <a:ext cx="5120640" cy="3685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E1D5C-6A2D-4803-9E81-B130527A6C0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Collecting photovoltaic energy</a:t>
            </a:r>
            <a:br>
              <a:rPr lang="en-US" dirty="0"/>
            </a:br>
            <a:r>
              <a:rPr lang="en-US" dirty="0"/>
              <a:t>with multiple reflections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8BC8E-F001-4FE7-93B0-481E9EDC0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20640" cy="82391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en-US" dirty="0"/>
              <a:t>Conventional Solar Panels:</a:t>
            </a:r>
          </a:p>
          <a:p>
            <a:r>
              <a:rPr lang="en-US" sz="2000" b="0" dirty="0"/>
              <a:t>One incidence, one reflection. </a:t>
            </a:r>
            <a:r>
              <a:rPr lang="en-US" sz="2000" b="0" u="sng" dirty="0"/>
              <a:t>Efficiency = </a:t>
            </a:r>
            <a:r>
              <a:rPr lang="en-US" sz="2000" u="sng" dirty="0">
                <a:highlight>
                  <a:srgbClr val="FFFF00"/>
                </a:highlight>
              </a:rPr>
              <a:t>X</a:t>
            </a:r>
            <a:endParaRPr lang="en-CA" sz="2000" u="sng" dirty="0">
              <a:highlight>
                <a:srgbClr val="FFFF00"/>
              </a:highlight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8054E-F8E6-4597-A6CE-32FC5EC67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360" y="1692065"/>
            <a:ext cx="5120640" cy="82391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en-US" dirty="0"/>
              <a:t>Solar Energy Tree: </a:t>
            </a:r>
            <a:r>
              <a:rPr lang="en-US" sz="2000" b="0" dirty="0"/>
              <a:t>Multiple incidences, multiple reflections. </a:t>
            </a:r>
            <a:r>
              <a:rPr lang="en-US" sz="2000" b="0" u="sng" dirty="0"/>
              <a:t>Efficiency = </a:t>
            </a:r>
            <a:r>
              <a:rPr lang="en-US" sz="2000" b="0" u="sng" dirty="0">
                <a:highlight>
                  <a:srgbClr val="FFFF00"/>
                </a:highlight>
              </a:rPr>
              <a:t>3.5</a:t>
            </a:r>
            <a:r>
              <a:rPr lang="en-US" sz="2000" u="sng" dirty="0">
                <a:highlight>
                  <a:srgbClr val="FFFF00"/>
                </a:highlight>
              </a:rPr>
              <a:t>X</a:t>
            </a:r>
            <a:endParaRPr lang="en-CA" sz="2000" u="sng" dirty="0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08778-74FA-4E6D-88AD-7BDA1F5E65B6}"/>
              </a:ext>
            </a:extLst>
          </p:cNvPr>
          <p:cNvSpPr/>
          <p:nvPr/>
        </p:nvSpPr>
        <p:spPr>
          <a:xfrm>
            <a:off x="836612" y="4426573"/>
            <a:ext cx="2286000" cy="1371600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88D3D6-AFF9-49D8-9B80-E6BDA81F6AD2}"/>
              </a:ext>
            </a:extLst>
          </p:cNvPr>
          <p:cNvSpPr/>
          <p:nvPr/>
        </p:nvSpPr>
        <p:spPr>
          <a:xfrm>
            <a:off x="4687747" y="3006726"/>
            <a:ext cx="814387" cy="814387"/>
          </a:xfrm>
          <a:prstGeom prst="ellipse">
            <a:avLst/>
          </a:prstGeom>
          <a:solidFill>
            <a:srgbClr val="FFFF00"/>
          </a:solidFill>
          <a:scene3d>
            <a:camera prst="isometricOffAxis2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D18AFB-228D-427C-8BE4-9BCCF6A9289C}"/>
              </a:ext>
            </a:extLst>
          </p:cNvPr>
          <p:cNvCxnSpPr>
            <a:cxnSpLocks/>
          </p:cNvCxnSpPr>
          <p:nvPr/>
        </p:nvCxnSpPr>
        <p:spPr>
          <a:xfrm rot="19800000" flipH="1">
            <a:off x="2194240" y="4201241"/>
            <a:ext cx="310896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3C10F4-AA29-46ED-B131-D6CBDCB13DC4}"/>
              </a:ext>
            </a:extLst>
          </p:cNvPr>
          <p:cNvCxnSpPr>
            <a:cxnSpLocks/>
          </p:cNvCxnSpPr>
          <p:nvPr/>
        </p:nvCxnSpPr>
        <p:spPr>
          <a:xfrm flipV="1">
            <a:off x="2402500" y="4978481"/>
            <a:ext cx="2553374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A691AD4-C9AA-4221-B263-6F741BB7F4E4}"/>
              </a:ext>
            </a:extLst>
          </p:cNvPr>
          <p:cNvSpPr txBox="1"/>
          <p:nvPr/>
        </p:nvSpPr>
        <p:spPr>
          <a:xfrm>
            <a:off x="3703899" y="3646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6A518E-146B-4770-A69A-CFBB59A34E0F}"/>
              </a:ext>
            </a:extLst>
          </p:cNvPr>
          <p:cNvSpPr txBox="1"/>
          <p:nvPr/>
        </p:nvSpPr>
        <p:spPr>
          <a:xfrm>
            <a:off x="3558687" y="5567993"/>
            <a:ext cx="123446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Efficiency ~ 20%</a:t>
            </a:r>
            <a:endParaRPr lang="en-CA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37C201-2836-482B-A545-05437DE6D118}"/>
              </a:ext>
            </a:extLst>
          </p:cNvPr>
          <p:cNvSpPr txBox="1"/>
          <p:nvPr/>
        </p:nvSpPr>
        <p:spPr>
          <a:xfrm>
            <a:off x="3568590" y="5010244"/>
            <a:ext cx="45422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80%</a:t>
            </a:r>
            <a:endParaRPr lang="en-CA" sz="12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CF880B-6289-4CA8-B669-4BA6152E4481}"/>
              </a:ext>
            </a:extLst>
          </p:cNvPr>
          <p:cNvSpPr/>
          <p:nvPr/>
        </p:nvSpPr>
        <p:spPr>
          <a:xfrm>
            <a:off x="8008502" y="2858946"/>
            <a:ext cx="274320" cy="3200400"/>
          </a:xfrm>
          <a:prstGeom prst="rect">
            <a:avLst/>
          </a:prstGeom>
          <a:pattFill prst="ltVert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ADE88D8-5D9B-4565-BBDB-CEF20F8AB480}"/>
              </a:ext>
            </a:extLst>
          </p:cNvPr>
          <p:cNvGrpSpPr/>
          <p:nvPr/>
        </p:nvGrpSpPr>
        <p:grpSpPr>
          <a:xfrm>
            <a:off x="8247580" y="3469337"/>
            <a:ext cx="1188722" cy="2175381"/>
            <a:chOff x="8247580" y="3469337"/>
            <a:chExt cx="1188722" cy="2175381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A0613FC-0EC5-4630-8697-6050303C5CF6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47582" y="5644718"/>
              <a:ext cx="118872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89809F8-4370-4189-9427-3F65EF2B3B31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47580" y="5564512"/>
              <a:ext cx="118872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A93B5C3-5E23-48F1-8704-2D4C29B9840A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63035" y="5056349"/>
              <a:ext cx="100584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968B179-B56A-4D24-9AD5-DFA5A3B1D67B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56146" y="4976684"/>
              <a:ext cx="100584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55115EA-301A-49E2-96AE-49DE1E72E70B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1603" y="4510059"/>
              <a:ext cx="82296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BBCF5EE-576A-4481-93B0-2AED9AAB1F0C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1604" y="4442400"/>
              <a:ext cx="82296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505967-6B9A-45CF-91E0-8B29A9D0F8E0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0525" y="4012145"/>
              <a:ext cx="64008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3792109-D675-4D63-8172-F62B8F9B4B22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0525" y="3944171"/>
              <a:ext cx="64008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688C9E4-2D09-48DC-BD19-50490BA8AAD7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81020" y="3548641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43701BA-54F2-487F-9A3B-08E426768A92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81021" y="3469337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DCB8380-B0A2-4A78-B8AC-9AFEC7B31490}"/>
              </a:ext>
            </a:extLst>
          </p:cNvPr>
          <p:cNvCxnSpPr>
            <a:cxnSpLocks/>
          </p:cNvCxnSpPr>
          <p:nvPr/>
        </p:nvCxnSpPr>
        <p:spPr>
          <a:xfrm flipH="1">
            <a:off x="9081656" y="4652887"/>
            <a:ext cx="1742166" cy="100584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1761E5D-1AC5-4F78-8FA5-3BC98F27F465}"/>
              </a:ext>
            </a:extLst>
          </p:cNvPr>
          <p:cNvCxnSpPr>
            <a:cxnSpLocks/>
          </p:cNvCxnSpPr>
          <p:nvPr/>
        </p:nvCxnSpPr>
        <p:spPr>
          <a:xfrm flipH="1" flipV="1">
            <a:off x="8993346" y="5179903"/>
            <a:ext cx="100867" cy="47882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F65832C-C1E2-4DBC-A17F-7B049437C5D5}"/>
              </a:ext>
            </a:extLst>
          </p:cNvPr>
          <p:cNvCxnSpPr>
            <a:cxnSpLocks/>
          </p:cNvCxnSpPr>
          <p:nvPr/>
        </p:nvCxnSpPr>
        <p:spPr>
          <a:xfrm flipH="1">
            <a:off x="8580869" y="5173072"/>
            <a:ext cx="406741" cy="26688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4FCDB2B-5A7A-4643-BEF3-8CD4D1F1AAC0}"/>
              </a:ext>
            </a:extLst>
          </p:cNvPr>
          <p:cNvCxnSpPr>
            <a:cxnSpLocks/>
          </p:cNvCxnSpPr>
          <p:nvPr/>
        </p:nvCxnSpPr>
        <p:spPr>
          <a:xfrm flipH="1" flipV="1">
            <a:off x="8528543" y="4951795"/>
            <a:ext cx="55718" cy="47501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C5FB0FF-5F42-44EF-9925-37DDDCC1CBBB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8283756" y="4957395"/>
            <a:ext cx="249378" cy="16106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ED5F786-4761-4FA0-978B-FDC0AEF9E7EA}"/>
              </a:ext>
            </a:extLst>
          </p:cNvPr>
          <p:cNvCxnSpPr>
            <a:cxnSpLocks/>
          </p:cNvCxnSpPr>
          <p:nvPr/>
        </p:nvCxnSpPr>
        <p:spPr>
          <a:xfrm>
            <a:off x="8275926" y="5120486"/>
            <a:ext cx="535816" cy="40565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44B9D44-ECEB-4C65-A82E-404C7BE4F2CB}"/>
              </a:ext>
            </a:extLst>
          </p:cNvPr>
          <p:cNvCxnSpPr>
            <a:cxnSpLocks/>
          </p:cNvCxnSpPr>
          <p:nvPr/>
        </p:nvCxnSpPr>
        <p:spPr>
          <a:xfrm>
            <a:off x="8807865" y="5535568"/>
            <a:ext cx="832816" cy="9799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89168C1-F0DD-48B9-8D77-2279B5398BE9}"/>
              </a:ext>
            </a:extLst>
          </p:cNvPr>
          <p:cNvCxnSpPr>
            <a:cxnSpLocks/>
          </p:cNvCxnSpPr>
          <p:nvPr/>
        </p:nvCxnSpPr>
        <p:spPr>
          <a:xfrm rot="19800000" flipH="1">
            <a:off x="8955087" y="4623075"/>
            <a:ext cx="201168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A440C55-9171-4137-8168-C975C1CBE306}"/>
              </a:ext>
            </a:extLst>
          </p:cNvPr>
          <p:cNvCxnSpPr>
            <a:cxnSpLocks/>
          </p:cNvCxnSpPr>
          <p:nvPr/>
        </p:nvCxnSpPr>
        <p:spPr>
          <a:xfrm flipH="1" flipV="1">
            <a:off x="9009770" y="4645313"/>
            <a:ext cx="89305" cy="464038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E2E72C5-3E7A-4851-A00A-94FC0122AF29}"/>
              </a:ext>
            </a:extLst>
          </p:cNvPr>
          <p:cNvCxnSpPr>
            <a:cxnSpLocks/>
          </p:cNvCxnSpPr>
          <p:nvPr/>
        </p:nvCxnSpPr>
        <p:spPr>
          <a:xfrm flipH="1">
            <a:off x="8589057" y="4666408"/>
            <a:ext cx="398553" cy="24081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B12D92B-06D3-49FB-8F70-BBB1137AAE45}"/>
              </a:ext>
            </a:extLst>
          </p:cNvPr>
          <p:cNvCxnSpPr>
            <a:cxnSpLocks/>
          </p:cNvCxnSpPr>
          <p:nvPr/>
        </p:nvCxnSpPr>
        <p:spPr>
          <a:xfrm flipH="1" flipV="1">
            <a:off x="8536730" y="4419063"/>
            <a:ext cx="55719" cy="47501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6366E3C-66B3-421A-9C74-AEF489F66082}"/>
              </a:ext>
            </a:extLst>
          </p:cNvPr>
          <p:cNvCxnSpPr>
            <a:cxnSpLocks noChangeAspect="1"/>
          </p:cNvCxnSpPr>
          <p:nvPr/>
        </p:nvCxnSpPr>
        <p:spPr>
          <a:xfrm rot="240000" flipH="1">
            <a:off x="8297866" y="4416161"/>
            <a:ext cx="237534" cy="17807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DCB32D89-0E78-4F08-884F-889B3EBA4957}"/>
              </a:ext>
            </a:extLst>
          </p:cNvPr>
          <p:cNvCxnSpPr>
            <a:cxnSpLocks/>
          </p:cNvCxnSpPr>
          <p:nvPr/>
        </p:nvCxnSpPr>
        <p:spPr>
          <a:xfrm>
            <a:off x="8284114" y="4587754"/>
            <a:ext cx="535816" cy="40565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CE055A26-4F8D-4C28-A85A-2326B6E509E2}"/>
              </a:ext>
            </a:extLst>
          </p:cNvPr>
          <p:cNvCxnSpPr>
            <a:cxnSpLocks/>
          </p:cNvCxnSpPr>
          <p:nvPr/>
        </p:nvCxnSpPr>
        <p:spPr>
          <a:xfrm>
            <a:off x="8816053" y="5002836"/>
            <a:ext cx="832816" cy="9799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C24A2EF1-7E72-4BAA-A545-0717DBF7C1BB}"/>
              </a:ext>
            </a:extLst>
          </p:cNvPr>
          <p:cNvCxnSpPr>
            <a:cxnSpLocks/>
          </p:cNvCxnSpPr>
          <p:nvPr/>
        </p:nvCxnSpPr>
        <p:spPr>
          <a:xfrm rot="19800000" flipH="1">
            <a:off x="8743990" y="4020346"/>
            <a:ext cx="201168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9795CB30-1FCD-40B8-9FE3-53C5AFC19A47}"/>
              </a:ext>
            </a:extLst>
          </p:cNvPr>
          <p:cNvCxnSpPr>
            <a:cxnSpLocks/>
          </p:cNvCxnSpPr>
          <p:nvPr/>
        </p:nvCxnSpPr>
        <p:spPr>
          <a:xfrm flipH="1" flipV="1">
            <a:off x="8785279" y="4073821"/>
            <a:ext cx="99073" cy="43348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3C63C37D-DBD1-4124-9273-10E4A8C98B25}"/>
              </a:ext>
            </a:extLst>
          </p:cNvPr>
          <p:cNvCxnSpPr>
            <a:cxnSpLocks/>
          </p:cNvCxnSpPr>
          <p:nvPr/>
        </p:nvCxnSpPr>
        <p:spPr>
          <a:xfrm flipH="1">
            <a:off x="8408445" y="4110001"/>
            <a:ext cx="374038" cy="22278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2C3491C8-D76C-4A8E-B3E8-79CD2F19612F}"/>
              </a:ext>
            </a:extLst>
          </p:cNvPr>
          <p:cNvCxnSpPr>
            <a:cxnSpLocks/>
          </p:cNvCxnSpPr>
          <p:nvPr/>
        </p:nvCxnSpPr>
        <p:spPr>
          <a:xfrm flipH="1" flipV="1">
            <a:off x="8376290" y="3894189"/>
            <a:ext cx="46611" cy="41309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09485BEC-91CC-44D9-9EAF-4C902DB99395}"/>
              </a:ext>
            </a:extLst>
          </p:cNvPr>
          <p:cNvCxnSpPr>
            <a:cxnSpLocks noChangeAspect="1"/>
          </p:cNvCxnSpPr>
          <p:nvPr/>
        </p:nvCxnSpPr>
        <p:spPr>
          <a:xfrm flipH="1">
            <a:off x="8273313" y="3909755"/>
            <a:ext cx="96675" cy="6244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C1E61F86-87FD-47D0-9ECD-5D29B85C4E2D}"/>
              </a:ext>
            </a:extLst>
          </p:cNvPr>
          <p:cNvCxnSpPr>
            <a:cxnSpLocks/>
          </p:cNvCxnSpPr>
          <p:nvPr/>
        </p:nvCxnSpPr>
        <p:spPr>
          <a:xfrm>
            <a:off x="8288415" y="3978943"/>
            <a:ext cx="865851" cy="65918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B57381CC-A983-40A1-A4F7-60E1D5F6062A}"/>
              </a:ext>
            </a:extLst>
          </p:cNvPr>
          <p:cNvCxnSpPr>
            <a:cxnSpLocks/>
          </p:cNvCxnSpPr>
          <p:nvPr/>
        </p:nvCxnSpPr>
        <p:spPr>
          <a:xfrm rot="19800000" flipH="1">
            <a:off x="8634117" y="3519360"/>
            <a:ext cx="2011680" cy="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28A444DF-E77C-400C-A57C-9CC9A29BFEB1}"/>
              </a:ext>
            </a:extLst>
          </p:cNvPr>
          <p:cNvCxnSpPr>
            <a:cxnSpLocks/>
          </p:cNvCxnSpPr>
          <p:nvPr/>
        </p:nvCxnSpPr>
        <p:spPr>
          <a:xfrm flipH="1" flipV="1">
            <a:off x="8666557" y="3629255"/>
            <a:ext cx="100490" cy="38329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57703B27-8028-48E1-8B15-B21290A18AD0}"/>
              </a:ext>
            </a:extLst>
          </p:cNvPr>
          <p:cNvCxnSpPr>
            <a:cxnSpLocks/>
          </p:cNvCxnSpPr>
          <p:nvPr/>
        </p:nvCxnSpPr>
        <p:spPr>
          <a:xfrm flipH="1">
            <a:off x="8345360" y="3636486"/>
            <a:ext cx="328520" cy="18454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805F428B-8CCD-4059-9929-E51B72D39D8C}"/>
              </a:ext>
            </a:extLst>
          </p:cNvPr>
          <p:cNvCxnSpPr>
            <a:cxnSpLocks/>
          </p:cNvCxnSpPr>
          <p:nvPr/>
        </p:nvCxnSpPr>
        <p:spPr>
          <a:xfrm flipH="1" flipV="1">
            <a:off x="8309584" y="3476414"/>
            <a:ext cx="42792" cy="34113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58DA081-844F-40D9-B393-AA711A3F0616}"/>
              </a:ext>
            </a:extLst>
          </p:cNvPr>
          <p:cNvCxnSpPr>
            <a:cxnSpLocks/>
          </p:cNvCxnSpPr>
          <p:nvPr/>
        </p:nvCxnSpPr>
        <p:spPr>
          <a:xfrm>
            <a:off x="8295393" y="3476774"/>
            <a:ext cx="1103851" cy="83123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tangle 115">
            <a:extLst>
              <a:ext uri="{FF2B5EF4-FFF2-40B4-BE49-F238E27FC236}">
                <a16:creationId xmlns:a16="http://schemas.microsoft.com/office/drawing/2014/main" id="{B7C639FE-0A7C-4F5D-B510-3CB10969F3BB}"/>
              </a:ext>
            </a:extLst>
          </p:cNvPr>
          <p:cNvSpPr/>
          <p:nvPr/>
        </p:nvSpPr>
        <p:spPr>
          <a:xfrm>
            <a:off x="8013041" y="5295877"/>
            <a:ext cx="265176" cy="89165"/>
          </a:xfrm>
          <a:prstGeom prst="rect">
            <a:avLst/>
          </a:prstGeom>
          <a:pattFill prst="dashHorz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EC4A8485-BEE6-4748-866C-D67E50E87EFF}"/>
              </a:ext>
            </a:extLst>
          </p:cNvPr>
          <p:cNvSpPr/>
          <p:nvPr/>
        </p:nvSpPr>
        <p:spPr>
          <a:xfrm>
            <a:off x="8011160" y="4748765"/>
            <a:ext cx="265176" cy="89165"/>
          </a:xfrm>
          <a:prstGeom prst="rect">
            <a:avLst/>
          </a:prstGeom>
          <a:pattFill prst="dashHorz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B7B09AF-4688-4869-99B6-444330607D93}"/>
              </a:ext>
            </a:extLst>
          </p:cNvPr>
          <p:cNvSpPr/>
          <p:nvPr/>
        </p:nvSpPr>
        <p:spPr>
          <a:xfrm>
            <a:off x="8009746" y="4247630"/>
            <a:ext cx="265176" cy="89165"/>
          </a:xfrm>
          <a:prstGeom prst="rect">
            <a:avLst/>
          </a:prstGeom>
          <a:pattFill prst="dashHorz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3C47DEC1-1620-490F-9D4C-BE5B1EBD30DB}"/>
              </a:ext>
            </a:extLst>
          </p:cNvPr>
          <p:cNvSpPr/>
          <p:nvPr/>
        </p:nvSpPr>
        <p:spPr>
          <a:xfrm>
            <a:off x="8010941" y="3781275"/>
            <a:ext cx="265176" cy="89165"/>
          </a:xfrm>
          <a:prstGeom prst="rect">
            <a:avLst/>
          </a:prstGeom>
          <a:pattFill prst="dashHorz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6D8B784-BA42-44EF-B330-4BF1D01683BC}"/>
              </a:ext>
            </a:extLst>
          </p:cNvPr>
          <p:cNvSpPr/>
          <p:nvPr/>
        </p:nvSpPr>
        <p:spPr>
          <a:xfrm>
            <a:off x="8009746" y="3346181"/>
            <a:ext cx="265176" cy="89165"/>
          </a:xfrm>
          <a:prstGeom prst="rect">
            <a:avLst/>
          </a:prstGeom>
          <a:pattFill prst="dashHorz">
            <a:fgClr>
              <a:schemeClr val="accent2">
                <a:lumMod val="7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56D455C1-F931-4762-AA2C-65F28FB46B7B}"/>
              </a:ext>
            </a:extLst>
          </p:cNvPr>
          <p:cNvSpPr txBox="1"/>
          <p:nvPr/>
        </p:nvSpPr>
        <p:spPr>
          <a:xfrm rot="19800000">
            <a:off x="3280315" y="3903272"/>
            <a:ext cx="578795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100%</a:t>
            </a:r>
            <a:endParaRPr lang="en-CA" sz="1200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D0ADFB4-A034-4762-A241-61BB1A935AAC}"/>
              </a:ext>
            </a:extLst>
          </p:cNvPr>
          <p:cNvSpPr txBox="1"/>
          <p:nvPr/>
        </p:nvSpPr>
        <p:spPr>
          <a:xfrm>
            <a:off x="9822285" y="5426811"/>
            <a:ext cx="127992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Efficiency way more than 20%</a:t>
            </a:r>
            <a:endParaRPr lang="en-CA" sz="1200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A1EDBF7-E2F6-4AFD-93FD-A6C9E596192B}"/>
              </a:ext>
            </a:extLst>
          </p:cNvPr>
          <p:cNvGrpSpPr/>
          <p:nvPr/>
        </p:nvGrpSpPr>
        <p:grpSpPr>
          <a:xfrm flipH="1">
            <a:off x="6852595" y="3461987"/>
            <a:ext cx="1188722" cy="2175381"/>
            <a:chOff x="8247580" y="3469337"/>
            <a:chExt cx="1188722" cy="2175381"/>
          </a:xfrm>
        </p:grpSpPr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1734FE43-1BB6-4F45-9B52-C562FB94F7D6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47582" y="5644718"/>
              <a:ext cx="118872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20F33BE9-E45D-4CFD-A993-E5A914A47EA4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47580" y="5564512"/>
              <a:ext cx="118872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4B7A1C90-8834-45BC-9DFF-C76B889106C3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63035" y="5056349"/>
              <a:ext cx="100584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0C5B5C52-F529-43DE-B899-B805B15B2663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56146" y="4976684"/>
              <a:ext cx="100584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10129A21-57FF-4FCD-A42E-FE629D06123D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1603" y="4510059"/>
              <a:ext cx="82296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B3172E63-A47E-4AF9-86F4-56160763BC60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1604" y="4442400"/>
              <a:ext cx="82296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A387B47B-2985-4CE5-82B7-CD6D9C60A425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0525" y="4012145"/>
              <a:ext cx="64008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:a16="http://schemas.microsoft.com/office/drawing/2014/main" id="{0F4C420A-60B1-44A2-80B2-04CB4D866A47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70525" y="3944171"/>
              <a:ext cx="64008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9DC555A-536E-45FD-9B7A-C4658E00557D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81020" y="3548641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418ABF8F-5091-45EB-9864-D61E577385A3}"/>
                </a:ext>
              </a:extLst>
            </p:cNvPr>
            <p:cNvCxnSpPr>
              <a:cxnSpLocks/>
            </p:cNvCxnSpPr>
            <p:nvPr/>
          </p:nvCxnSpPr>
          <p:spPr>
            <a:xfrm rot="1500000" flipH="1">
              <a:off x="8281021" y="3469337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C51622-0281-476E-A40F-00030B1D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310C3-CC6E-45B4-9127-D5F98AA2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1525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A9E56-F6E6-4235-BF55-F9978A871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77863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Sun tracking</a:t>
            </a:r>
            <a:endParaRPr lang="en-CA" sz="36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04A81-71DA-49FF-8A49-D449AB22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042988"/>
            <a:ext cx="5157787" cy="118681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en-US" sz="2800" dirty="0"/>
              <a:t>Conventional Solar Panels:</a:t>
            </a:r>
          </a:p>
          <a:p>
            <a:r>
              <a:rPr lang="en-US" sz="2000" b="0" dirty="0"/>
              <a:t>Source: Natural Resources Canada www.nrcan.gc.ca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BAC7A-91D1-4153-B306-CA8BBC5E4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50431"/>
            <a:ext cx="5157787" cy="393192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Solar Hours per day in Kingston:</a:t>
            </a:r>
          </a:p>
          <a:p>
            <a:r>
              <a:rPr lang="en-US" sz="2000" dirty="0"/>
              <a:t>Static panel: 4.38 hours</a:t>
            </a:r>
          </a:p>
          <a:p>
            <a:r>
              <a:rPr lang="en-US" sz="2000" dirty="0"/>
              <a:t>Dual axis tracker: 6.07 hours</a:t>
            </a:r>
          </a:p>
          <a:p>
            <a:r>
              <a:rPr lang="en-US" sz="2000" dirty="0"/>
              <a:t>Dual axis tracker </a:t>
            </a:r>
            <a:r>
              <a:rPr lang="en-US" sz="2000" b="1" dirty="0">
                <a:highlight>
                  <a:srgbClr val="FFFF00"/>
                </a:highlight>
              </a:rPr>
              <a:t>~40%</a:t>
            </a:r>
            <a:r>
              <a:rPr lang="en-US" sz="2000" b="1" dirty="0"/>
              <a:t> </a:t>
            </a:r>
            <a:r>
              <a:rPr lang="en-US" sz="2000" dirty="0"/>
              <a:t>more efficient, however quite expensive</a:t>
            </a:r>
            <a:endParaRPr lang="en-CA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D2EADC-7693-4BCC-B07B-99C576342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42988"/>
            <a:ext cx="5183188" cy="1186815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/>
          </a:bodyPr>
          <a:lstStyle/>
          <a:p>
            <a:r>
              <a:rPr lang="en-US" sz="2800" dirty="0"/>
              <a:t>Solar Energy Tree: </a:t>
            </a:r>
          </a:p>
          <a:p>
            <a:r>
              <a:rPr lang="en-US" sz="2000" b="0" dirty="0"/>
              <a:t>Constantly tracking sun efficiently</a:t>
            </a:r>
            <a:endParaRPr lang="en-CA" sz="2000" b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24CB83-4FEC-4BDF-94CC-E15BE1A283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38854"/>
            <a:ext cx="5183188" cy="393192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000" dirty="0"/>
              <a:t>A conical panel will receive sunlight from all directions</a:t>
            </a:r>
            <a:endParaRPr lang="en-CA" sz="2000" dirty="0"/>
          </a:p>
          <a:p>
            <a:r>
              <a:rPr lang="en-US" sz="2000" dirty="0"/>
              <a:t>Due to multiple reflections, the angle of incidence is immaterial</a:t>
            </a:r>
          </a:p>
          <a:p>
            <a:r>
              <a:rPr lang="en-US" sz="2000" dirty="0"/>
              <a:t>Should be at least equivalent to dual axis tracking system. Efficiency = </a:t>
            </a:r>
            <a:r>
              <a:rPr lang="en-US" sz="2000" b="1" dirty="0">
                <a:highlight>
                  <a:srgbClr val="FFFF00"/>
                </a:highlight>
              </a:rPr>
              <a:t>1.4X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856B57-4930-473C-848B-3E13D587C9D1}"/>
              </a:ext>
            </a:extLst>
          </p:cNvPr>
          <p:cNvSpPr/>
          <p:nvPr/>
        </p:nvSpPr>
        <p:spPr>
          <a:xfrm>
            <a:off x="1349403" y="4443412"/>
            <a:ext cx="2286000" cy="1371600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8AC93D6-F8EE-434D-A00D-64085899116E}"/>
              </a:ext>
            </a:extLst>
          </p:cNvPr>
          <p:cNvSpPr>
            <a:spLocks noChangeAspect="1"/>
          </p:cNvSpPr>
          <p:nvPr/>
        </p:nvSpPr>
        <p:spPr>
          <a:xfrm>
            <a:off x="6684991" y="2476446"/>
            <a:ext cx="4157606" cy="3741846"/>
          </a:xfrm>
          <a:prstGeom prst="ellipse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ln w="12700">
            <a:solidFill>
              <a:schemeClr val="accent1">
                <a:lumMod val="50000"/>
              </a:schemeClr>
            </a:solidFill>
          </a:ln>
          <a:scene3d>
            <a:camera prst="isometricOffAxis1Top">
              <a:rot lat="17931904" lon="17866411" rev="3914398"/>
            </a:camera>
            <a:lightRig rig="threePt" dir="t">
              <a:rot lat="0" lon="0" rev="0"/>
            </a:lightRig>
          </a:scene3d>
          <a:sp3d>
            <a:bevelT w="1841500" h="996950" prst="angle"/>
            <a:extrusionClr>
              <a:schemeClr val="accent1">
                <a:lumMod val="60000"/>
                <a:lumOff val="40000"/>
              </a:schemeClr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1AE2AC3-8983-4E71-8F0E-6AA00F40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330D5B-E7A4-4743-9F8E-1B699ED25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2489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135">
            <a:extLst>
              <a:ext uri="{FF2B5EF4-FFF2-40B4-BE49-F238E27FC236}">
                <a16:creationId xmlns:a16="http://schemas.microsoft.com/office/drawing/2014/main" id="{CE66CA9C-17F0-45B3-871E-3AD8C86A5E46}"/>
              </a:ext>
            </a:extLst>
          </p:cNvPr>
          <p:cNvSpPr txBox="1"/>
          <p:nvPr/>
        </p:nvSpPr>
        <p:spPr>
          <a:xfrm>
            <a:off x="6232102" y="1934530"/>
            <a:ext cx="5120640" cy="4279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59D158F1-D1B1-4632-AB63-65C12331EDA1}"/>
              </a:ext>
            </a:extLst>
          </p:cNvPr>
          <p:cNvSpPr txBox="1"/>
          <p:nvPr/>
        </p:nvSpPr>
        <p:spPr>
          <a:xfrm>
            <a:off x="829426" y="1932380"/>
            <a:ext cx="5120640" cy="4279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7E1D5C-6A2D-4803-9E81-B130527A6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3152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Protection from the elements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8BC8E-F001-4FE7-93B0-481E9EDC0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5001" y="1113432"/>
            <a:ext cx="5120640" cy="82391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 lnSpcReduction="10000"/>
          </a:bodyPr>
          <a:lstStyle/>
          <a:p>
            <a:r>
              <a:rPr lang="en-US" dirty="0"/>
              <a:t>Conventional solar panels:</a:t>
            </a:r>
          </a:p>
          <a:p>
            <a:r>
              <a:rPr lang="en-US" b="0" dirty="0"/>
              <a:t>Are constantly exposed to the elements</a:t>
            </a:r>
            <a:endParaRPr lang="en-CA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8054E-F8E6-4597-A6CE-32FC5EC67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36360" y="1113432"/>
            <a:ext cx="5120640" cy="823912"/>
          </a:xfr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anchor="t">
            <a:normAutofit lnSpcReduction="10000"/>
          </a:bodyPr>
          <a:lstStyle/>
          <a:p>
            <a:r>
              <a:rPr lang="en-US" dirty="0"/>
              <a:t>Solar Energy Tree: </a:t>
            </a:r>
            <a:r>
              <a:rPr lang="en-US" b="0" dirty="0"/>
              <a:t>panels are constantly protected with a clear shell</a:t>
            </a:r>
            <a:endParaRPr lang="en-CA" b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708778-74FA-4E6D-88AD-7BDA1F5E65B6}"/>
              </a:ext>
            </a:extLst>
          </p:cNvPr>
          <p:cNvSpPr/>
          <p:nvPr/>
        </p:nvSpPr>
        <p:spPr>
          <a:xfrm>
            <a:off x="836612" y="4426573"/>
            <a:ext cx="2286000" cy="1371600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rgbClr val="D6D88E"/>
            </a:bgClr>
          </a:pattFill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Dust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691AD4-C9AA-4221-B263-6F741BB7F4E4}"/>
              </a:ext>
            </a:extLst>
          </p:cNvPr>
          <p:cNvSpPr txBox="1"/>
          <p:nvPr/>
        </p:nvSpPr>
        <p:spPr>
          <a:xfrm>
            <a:off x="3703899" y="3646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EADA7AF-8A05-428E-A6DF-29FA2802E8A0}"/>
              </a:ext>
            </a:extLst>
          </p:cNvPr>
          <p:cNvSpPr/>
          <p:nvPr/>
        </p:nvSpPr>
        <p:spPr>
          <a:xfrm>
            <a:off x="1107746" y="2855491"/>
            <a:ext cx="2286000" cy="1371600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68849ED-C02B-440F-9B64-2BB63CD9D815}"/>
              </a:ext>
            </a:extLst>
          </p:cNvPr>
          <p:cNvSpPr/>
          <p:nvPr/>
        </p:nvSpPr>
        <p:spPr>
          <a:xfrm>
            <a:off x="3641425" y="4444100"/>
            <a:ext cx="2286000" cy="1371600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0040D63-98A7-4F36-94EB-085E971EACDE}"/>
              </a:ext>
            </a:extLst>
          </p:cNvPr>
          <p:cNvSpPr/>
          <p:nvPr/>
        </p:nvSpPr>
        <p:spPr>
          <a:xfrm>
            <a:off x="3782768" y="2911560"/>
            <a:ext cx="2286000" cy="1371600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5" name="Graphic 44" descr="Leaf">
            <a:extLst>
              <a:ext uri="{FF2B5EF4-FFF2-40B4-BE49-F238E27FC236}">
                <a16:creationId xmlns:a16="http://schemas.microsoft.com/office/drawing/2014/main" id="{472A4E5C-F9E1-486B-AE64-392959F3A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70424" y="2971800"/>
            <a:ext cx="914400" cy="914400"/>
          </a:xfrm>
          <a:prstGeom prst="rect">
            <a:avLst/>
          </a:prstGeom>
        </p:spPr>
      </p:pic>
      <p:pic>
        <p:nvPicPr>
          <p:cNvPr id="85" name="Graphic 84" descr="Leaf">
            <a:extLst>
              <a:ext uri="{FF2B5EF4-FFF2-40B4-BE49-F238E27FC236}">
                <a16:creationId xmlns:a16="http://schemas.microsoft.com/office/drawing/2014/main" id="{A2C19BCB-7340-4752-BAD4-8CDA76A11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58731" y="5393530"/>
            <a:ext cx="914400" cy="914400"/>
          </a:xfrm>
          <a:prstGeom prst="rect">
            <a:avLst/>
          </a:prstGeom>
        </p:spPr>
      </p:pic>
      <p:pic>
        <p:nvPicPr>
          <p:cNvPr id="49" name="Graphic 48" descr="Snowflake">
            <a:extLst>
              <a:ext uri="{FF2B5EF4-FFF2-40B4-BE49-F238E27FC236}">
                <a16:creationId xmlns:a16="http://schemas.microsoft.com/office/drawing/2014/main" id="{DE133D35-6907-4D37-B044-B691B146A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31113" y="3067877"/>
            <a:ext cx="914400" cy="914400"/>
          </a:xfrm>
          <a:prstGeom prst="rect">
            <a:avLst/>
          </a:prstGeom>
        </p:spPr>
      </p:pic>
      <p:pic>
        <p:nvPicPr>
          <p:cNvPr id="89" name="Graphic 88" descr="Snowflake">
            <a:extLst>
              <a:ext uri="{FF2B5EF4-FFF2-40B4-BE49-F238E27FC236}">
                <a16:creationId xmlns:a16="http://schemas.microsoft.com/office/drawing/2014/main" id="{2588970A-3825-47D2-83BC-AA75C40513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81381" y="5385042"/>
            <a:ext cx="914400" cy="914400"/>
          </a:xfrm>
          <a:prstGeom prst="rect">
            <a:avLst/>
          </a:prstGeom>
        </p:spPr>
      </p:pic>
      <p:pic>
        <p:nvPicPr>
          <p:cNvPr id="51" name="Graphic 50" descr="Rain">
            <a:extLst>
              <a:ext uri="{FF2B5EF4-FFF2-40B4-BE49-F238E27FC236}">
                <a16:creationId xmlns:a16="http://schemas.microsoft.com/office/drawing/2014/main" id="{510A2014-C2E3-438B-ADA3-869E7BBCF8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0727" y="4697283"/>
            <a:ext cx="914400" cy="914400"/>
          </a:xfrm>
          <a:prstGeom prst="rect">
            <a:avLst/>
          </a:prstGeom>
        </p:spPr>
      </p:pic>
      <p:pic>
        <p:nvPicPr>
          <p:cNvPr id="92" name="Graphic 91" descr="Rain">
            <a:extLst>
              <a:ext uri="{FF2B5EF4-FFF2-40B4-BE49-F238E27FC236}">
                <a16:creationId xmlns:a16="http://schemas.microsoft.com/office/drawing/2014/main" id="{5CEF0200-459C-4316-BB4D-52FE1CD5DA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59602" y="1904443"/>
            <a:ext cx="914400" cy="91440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8542EC15-361F-4C7F-8C6C-E83D53A51FDE}"/>
              </a:ext>
            </a:extLst>
          </p:cNvPr>
          <p:cNvSpPr txBox="1"/>
          <p:nvPr/>
        </p:nvSpPr>
        <p:spPr>
          <a:xfrm>
            <a:off x="9097803" y="3443383"/>
            <a:ext cx="9998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Air flow to remove dust</a:t>
            </a:r>
            <a:endParaRPr lang="en-CA" sz="12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4EDBEFF-0805-4BEF-84C2-159F2343B102}"/>
              </a:ext>
            </a:extLst>
          </p:cNvPr>
          <p:cNvCxnSpPr/>
          <p:nvPr/>
        </p:nvCxnSpPr>
        <p:spPr>
          <a:xfrm flipH="1">
            <a:off x="8749713" y="3738413"/>
            <a:ext cx="31834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AA6BA42A-93D1-4800-A074-D7987D37E871}"/>
              </a:ext>
            </a:extLst>
          </p:cNvPr>
          <p:cNvSpPr txBox="1"/>
          <p:nvPr/>
        </p:nvSpPr>
        <p:spPr>
          <a:xfrm>
            <a:off x="9577285" y="4992583"/>
            <a:ext cx="1166076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Steeper incline</a:t>
            </a:r>
            <a:endParaRPr lang="en-CA" sz="1200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6210658A-AB7A-4749-80D3-3891AEADB587}"/>
              </a:ext>
            </a:extLst>
          </p:cNvPr>
          <p:cNvCxnSpPr>
            <a:cxnSpLocks/>
            <a:stCxn id="102" idx="1"/>
          </p:cNvCxnSpPr>
          <p:nvPr/>
        </p:nvCxnSpPr>
        <p:spPr>
          <a:xfrm flipH="1">
            <a:off x="9184775" y="5131083"/>
            <a:ext cx="39251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097F0C-5801-49D8-9714-CA4AADE4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5ED1EC9-57EF-4AAE-B329-2C4035D80C54}"/>
              </a:ext>
            </a:extLst>
          </p:cNvPr>
          <p:cNvGrpSpPr>
            <a:grpSpLocks noChangeAspect="1"/>
          </p:cNvGrpSpPr>
          <p:nvPr/>
        </p:nvGrpSpPr>
        <p:grpSpPr>
          <a:xfrm>
            <a:off x="6841972" y="2438255"/>
            <a:ext cx="2645376" cy="3723624"/>
            <a:chOff x="1465791" y="648019"/>
            <a:chExt cx="3477747" cy="4895262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06C8A01-F534-489E-BB50-E980623D4C59}"/>
                </a:ext>
              </a:extLst>
            </p:cNvPr>
            <p:cNvSpPr/>
            <p:nvPr/>
          </p:nvSpPr>
          <p:spPr>
            <a:xfrm>
              <a:off x="3148849" y="2010008"/>
              <a:ext cx="148190" cy="3348000"/>
            </a:xfrm>
            <a:prstGeom prst="rect">
              <a:avLst/>
            </a:prstGeom>
            <a:pattFill prst="ltVert">
              <a:fgClr>
                <a:srgbClr val="C00000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91E20C6-0E10-4184-A699-A6A24861DB54}"/>
                </a:ext>
              </a:extLst>
            </p:cNvPr>
            <p:cNvSpPr/>
            <p:nvPr/>
          </p:nvSpPr>
          <p:spPr>
            <a:xfrm>
              <a:off x="3290563" y="4465350"/>
              <a:ext cx="1418979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FB35CE1-A325-4D57-A5B0-E8D80EBD95B9}"/>
                </a:ext>
              </a:extLst>
            </p:cNvPr>
            <p:cNvSpPr/>
            <p:nvPr/>
          </p:nvSpPr>
          <p:spPr>
            <a:xfrm>
              <a:off x="3301234" y="4583417"/>
              <a:ext cx="1418979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FADB905-2735-4892-BBD1-39EBCDF372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521" y="3891852"/>
              <a:ext cx="1116000" cy="48683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770952-78F6-4040-AD3C-ACC1E0BF2E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1232" y="3767388"/>
              <a:ext cx="1116000" cy="48683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077C5BA-A305-46ED-A594-5EC456EBCD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521" y="3187296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73668E5-177B-4D26-A125-FC6D5A1726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00521" y="3066841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5E0DA2C-6B29-467E-9D02-E384C04C76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9807" y="2497542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E710C04D-52BC-4BEF-AA7E-4F8AFDD1AB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99807" y="2382581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191F221-7B63-4B7C-898A-457068100880}"/>
                </a:ext>
              </a:extLst>
            </p:cNvPr>
            <p:cNvSpPr/>
            <p:nvPr/>
          </p:nvSpPr>
          <p:spPr>
            <a:xfrm flipH="1">
              <a:off x="1732893" y="4583524"/>
              <a:ext cx="1418978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4674CB5-12EC-4318-98BA-1BF8BC6ACB1A}"/>
                </a:ext>
              </a:extLst>
            </p:cNvPr>
            <p:cNvSpPr/>
            <p:nvPr/>
          </p:nvSpPr>
          <p:spPr>
            <a:xfrm flipH="1">
              <a:off x="1699413" y="4465350"/>
              <a:ext cx="1418978" cy="619009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1738CD2D-4ADA-4729-9C02-7553CDA200E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038061" y="3883384"/>
              <a:ext cx="1116000" cy="48683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A4F5B926-57A3-438E-9B4A-A0AA7D21D873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037710" y="3762139"/>
              <a:ext cx="1116000" cy="48683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A8755D9-363A-4DFA-99D0-D6CF212CC9E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275733" y="3190465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44AB8D2-B6AA-4C7E-819C-F0A2B6BF440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275733" y="3056278"/>
              <a:ext cx="864000" cy="37690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160A80D5-FB2A-44E6-B93A-EBD0582FB7D6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05445" y="2488263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E7C3790-50D0-44F2-89B7-866FB211BDE8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04817" y="2381675"/>
              <a:ext cx="540000" cy="235568"/>
            </a:xfrm>
            <a:custGeom>
              <a:avLst/>
              <a:gdLst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533400"/>
                <a:gd name="connsiteX1" fmla="*/ 1447800 w 1447800"/>
                <a:gd name="connsiteY1" fmla="*/ 533400 h 533400"/>
                <a:gd name="connsiteX0" fmla="*/ 0 w 1447800"/>
                <a:gd name="connsiteY0" fmla="*/ 0 h 631596"/>
                <a:gd name="connsiteX1" fmla="*/ 1447800 w 1447800"/>
                <a:gd name="connsiteY1" fmla="*/ 533400 h 63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47800" h="631596">
                  <a:moveTo>
                    <a:pt x="0" y="0"/>
                  </a:moveTo>
                  <a:cubicBezTo>
                    <a:pt x="482600" y="177800"/>
                    <a:pt x="1193800" y="889000"/>
                    <a:pt x="1447800" y="533400"/>
                  </a:cubicBezTo>
                </a:path>
              </a:pathLst>
            </a:cu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5219D5E-7BE8-4809-8C48-FD15F006E4AA}"/>
                </a:ext>
              </a:extLst>
            </p:cNvPr>
            <p:cNvCxnSpPr/>
            <p:nvPr/>
          </p:nvCxnSpPr>
          <p:spPr>
            <a:xfrm>
              <a:off x="3296047" y="3061354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9282F21-922A-41AB-8DEB-672B58257C20}"/>
                </a:ext>
              </a:extLst>
            </p:cNvPr>
            <p:cNvCxnSpPr/>
            <p:nvPr/>
          </p:nvCxnSpPr>
          <p:spPr>
            <a:xfrm>
              <a:off x="3295332" y="2376204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529FD2EE-DA9A-4EB8-B6D8-419C17E739BE}"/>
                </a:ext>
              </a:extLst>
            </p:cNvPr>
            <p:cNvCxnSpPr/>
            <p:nvPr/>
          </p:nvCxnSpPr>
          <p:spPr>
            <a:xfrm>
              <a:off x="3293819" y="3753190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6A1C5908-6748-485E-8BCA-096A4F66C4D2}"/>
                </a:ext>
              </a:extLst>
            </p:cNvPr>
            <p:cNvCxnSpPr/>
            <p:nvPr/>
          </p:nvCxnSpPr>
          <p:spPr>
            <a:xfrm>
              <a:off x="3296046" y="4456850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51CD3FDB-BBDE-4F9F-ABC2-B3D6735B4EF8}"/>
                </a:ext>
              </a:extLst>
            </p:cNvPr>
            <p:cNvCxnSpPr/>
            <p:nvPr/>
          </p:nvCxnSpPr>
          <p:spPr>
            <a:xfrm>
              <a:off x="3147593" y="2371861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3C768C7-28EA-48BF-A8BC-DC0AC7E472E4}"/>
                </a:ext>
              </a:extLst>
            </p:cNvPr>
            <p:cNvCxnSpPr/>
            <p:nvPr/>
          </p:nvCxnSpPr>
          <p:spPr>
            <a:xfrm>
              <a:off x="3147594" y="3063885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2DFBB735-7799-423C-8C68-89935372E074}"/>
                </a:ext>
              </a:extLst>
            </p:cNvPr>
            <p:cNvCxnSpPr/>
            <p:nvPr/>
          </p:nvCxnSpPr>
          <p:spPr>
            <a:xfrm>
              <a:off x="3146990" y="3759161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0E5CB22-4035-41C7-A9F7-993D458F5E9D}"/>
                </a:ext>
              </a:extLst>
            </p:cNvPr>
            <p:cNvCxnSpPr/>
            <p:nvPr/>
          </p:nvCxnSpPr>
          <p:spPr>
            <a:xfrm>
              <a:off x="3149870" y="4451813"/>
              <a:ext cx="0" cy="141130"/>
            </a:xfrm>
            <a:prstGeom prst="line">
              <a:avLst/>
            </a:prstGeom>
            <a:ln w="1905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Arc 112">
              <a:extLst>
                <a:ext uri="{FF2B5EF4-FFF2-40B4-BE49-F238E27FC236}">
                  <a16:creationId xmlns:a16="http://schemas.microsoft.com/office/drawing/2014/main" id="{7CC513FE-55D6-4740-ABAC-04E0F88EC914}"/>
                </a:ext>
              </a:extLst>
            </p:cNvPr>
            <p:cNvSpPr/>
            <p:nvPr/>
          </p:nvSpPr>
          <p:spPr>
            <a:xfrm>
              <a:off x="2952098" y="2583157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4" name="Arc 113">
              <a:extLst>
                <a:ext uri="{FF2B5EF4-FFF2-40B4-BE49-F238E27FC236}">
                  <a16:creationId xmlns:a16="http://schemas.microsoft.com/office/drawing/2014/main" id="{9C3C282E-F143-44C8-8840-2A5359BD18EE}"/>
                </a:ext>
              </a:extLst>
            </p:cNvPr>
            <p:cNvSpPr/>
            <p:nvPr/>
          </p:nvSpPr>
          <p:spPr>
            <a:xfrm>
              <a:off x="2949569" y="3271746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7" name="Arc 116">
              <a:extLst>
                <a:ext uri="{FF2B5EF4-FFF2-40B4-BE49-F238E27FC236}">
                  <a16:creationId xmlns:a16="http://schemas.microsoft.com/office/drawing/2014/main" id="{739A7619-4738-40C3-A2A1-857BA195B92D}"/>
                </a:ext>
              </a:extLst>
            </p:cNvPr>
            <p:cNvSpPr/>
            <p:nvPr/>
          </p:nvSpPr>
          <p:spPr>
            <a:xfrm>
              <a:off x="2941974" y="3970461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8" name="Arc 117">
              <a:extLst>
                <a:ext uri="{FF2B5EF4-FFF2-40B4-BE49-F238E27FC236}">
                  <a16:creationId xmlns:a16="http://schemas.microsoft.com/office/drawing/2014/main" id="{4FA08F7F-D49F-4CED-8A50-37CA80B11868}"/>
                </a:ext>
              </a:extLst>
            </p:cNvPr>
            <p:cNvSpPr/>
            <p:nvPr/>
          </p:nvSpPr>
          <p:spPr>
            <a:xfrm flipH="1">
              <a:off x="3321713" y="2588222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9" name="Arc 118">
              <a:extLst>
                <a:ext uri="{FF2B5EF4-FFF2-40B4-BE49-F238E27FC236}">
                  <a16:creationId xmlns:a16="http://schemas.microsoft.com/office/drawing/2014/main" id="{09030EA6-506E-4F2A-BC52-B2E8A1ACB733}"/>
                </a:ext>
              </a:extLst>
            </p:cNvPr>
            <p:cNvSpPr/>
            <p:nvPr/>
          </p:nvSpPr>
          <p:spPr>
            <a:xfrm flipH="1">
              <a:off x="3326778" y="3269217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0" name="Arc 119">
              <a:extLst>
                <a:ext uri="{FF2B5EF4-FFF2-40B4-BE49-F238E27FC236}">
                  <a16:creationId xmlns:a16="http://schemas.microsoft.com/office/drawing/2014/main" id="{5269D20C-6E06-4F8B-8F7E-8E1DFDE4E7FE}"/>
                </a:ext>
              </a:extLst>
            </p:cNvPr>
            <p:cNvSpPr/>
            <p:nvPr/>
          </p:nvSpPr>
          <p:spPr>
            <a:xfrm flipH="1">
              <a:off x="3334372" y="3975526"/>
              <a:ext cx="176417" cy="493956"/>
            </a:xfrm>
            <a:prstGeom prst="arc">
              <a:avLst>
                <a:gd name="adj1" fmla="val 16199974"/>
                <a:gd name="adj2" fmla="val 5590868"/>
              </a:avLst>
            </a:prstGeom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31C8124C-8FE3-4FC7-8731-DB3CF8BD4A21}"/>
                </a:ext>
              </a:extLst>
            </p:cNvPr>
            <p:cNvSpPr/>
            <p:nvPr/>
          </p:nvSpPr>
          <p:spPr>
            <a:xfrm>
              <a:off x="1616374" y="5339077"/>
              <a:ext cx="3176582" cy="204204"/>
            </a:xfrm>
            <a:prstGeom prst="rect">
              <a:avLst/>
            </a:prstGeom>
            <a:pattFill prst="lgConfetti">
              <a:fgClr>
                <a:schemeClr val="accent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8C725654-692D-498E-BDCC-3D0F8FD9A3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65791" y="3779328"/>
              <a:ext cx="602919" cy="16224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Circle: Hollow 122">
              <a:extLst>
                <a:ext uri="{FF2B5EF4-FFF2-40B4-BE49-F238E27FC236}">
                  <a16:creationId xmlns:a16="http://schemas.microsoft.com/office/drawing/2014/main" id="{A444BFBB-9D42-46CC-87D5-CDD252C8C94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798895" y="1666168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4B128CCE-226B-4A58-925F-5C81589585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94371" y="5324932"/>
              <a:ext cx="20955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Circle: Hollow 124">
              <a:extLst>
                <a:ext uri="{FF2B5EF4-FFF2-40B4-BE49-F238E27FC236}">
                  <a16:creationId xmlns:a16="http://schemas.microsoft.com/office/drawing/2014/main" id="{E52CA487-6433-475B-95D3-1A5D192DB6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969752" y="3727529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sp>
          <p:nvSpPr>
            <p:cNvPr id="126" name="object 79">
              <a:extLst>
                <a:ext uri="{FF2B5EF4-FFF2-40B4-BE49-F238E27FC236}">
                  <a16:creationId xmlns:a16="http://schemas.microsoft.com/office/drawing/2014/main" id="{307ACC30-7694-4B2E-AD08-28CFE94FC0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069768" y="1776514"/>
              <a:ext cx="280800" cy="24760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84F68B10-1420-4E84-A53A-F9E882F96D0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013192" y="1249428"/>
              <a:ext cx="396000" cy="792526"/>
              <a:chOff x="0" y="0"/>
              <a:chExt cx="917603" cy="1836420"/>
            </a:xfrm>
          </p:grpSpPr>
          <p:sp>
            <p:nvSpPr>
              <p:cNvPr id="143" name="Cylinder 142">
                <a:extLst>
                  <a:ext uri="{FF2B5EF4-FFF2-40B4-BE49-F238E27FC236}">
                    <a16:creationId xmlns:a16="http://schemas.microsoft.com/office/drawing/2014/main" id="{74A81999-53C5-4652-A4EE-C6F432D1C5CF}"/>
                  </a:ext>
                </a:extLst>
              </p:cNvPr>
              <p:cNvSpPr/>
              <p:nvPr/>
            </p:nvSpPr>
            <p:spPr>
              <a:xfrm rot="16200000">
                <a:off x="610684" y="807719"/>
                <a:ext cx="57149" cy="171452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CA" sz="110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19036A9-477E-443D-9A1A-AFF549B08DBF}"/>
                  </a:ext>
                </a:extLst>
              </p:cNvPr>
              <p:cNvSpPr/>
              <p:nvPr/>
            </p:nvSpPr>
            <p:spPr>
              <a:xfrm rot="16200000">
                <a:off x="-150798" y="760398"/>
                <a:ext cx="1828800" cy="308003"/>
              </a:xfrm>
              <a:custGeom>
                <a:avLst/>
                <a:gdLst>
                  <a:gd name="connsiteX0" fmla="*/ 1428251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0" fmla="*/ 1292393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4" fmla="*/ 1292393 w 3622876"/>
                  <a:gd name="connsiteY4" fmla="*/ 0 h 474562"/>
                  <a:gd name="connsiteX0" fmla="*/ 1292393 w 3622876"/>
                  <a:gd name="connsiteY0" fmla="*/ 12082 h 486644"/>
                  <a:gd name="connsiteX1" fmla="*/ 2375769 w 3622876"/>
                  <a:gd name="connsiteY1" fmla="*/ 0 h 486644"/>
                  <a:gd name="connsiteX2" fmla="*/ 3622876 w 3622876"/>
                  <a:gd name="connsiteY2" fmla="*/ 486644 h 486644"/>
                  <a:gd name="connsiteX3" fmla="*/ 0 w 3622876"/>
                  <a:gd name="connsiteY3" fmla="*/ 486644 h 486644"/>
                  <a:gd name="connsiteX4" fmla="*/ 1292393 w 3622876"/>
                  <a:gd name="connsiteY4" fmla="*/ 12082 h 486644"/>
                  <a:gd name="connsiteX0" fmla="*/ 1292393 w 3622876"/>
                  <a:gd name="connsiteY0" fmla="*/ 0 h 510808"/>
                  <a:gd name="connsiteX1" fmla="*/ 2375769 w 3622876"/>
                  <a:gd name="connsiteY1" fmla="*/ 24164 h 510808"/>
                  <a:gd name="connsiteX2" fmla="*/ 3622876 w 3622876"/>
                  <a:gd name="connsiteY2" fmla="*/ 510808 h 510808"/>
                  <a:gd name="connsiteX3" fmla="*/ 0 w 3622876"/>
                  <a:gd name="connsiteY3" fmla="*/ 510808 h 510808"/>
                  <a:gd name="connsiteX4" fmla="*/ 1292393 w 3622876"/>
                  <a:gd name="connsiteY4" fmla="*/ 0 h 510808"/>
                  <a:gd name="connsiteX0" fmla="*/ 1292393 w 3622876"/>
                  <a:gd name="connsiteY0" fmla="*/ 14850 h 525658"/>
                  <a:gd name="connsiteX1" fmla="*/ 2375769 w 3622876"/>
                  <a:gd name="connsiteY1" fmla="*/ 0 h 525658"/>
                  <a:gd name="connsiteX2" fmla="*/ 3622876 w 3622876"/>
                  <a:gd name="connsiteY2" fmla="*/ 525658 h 525658"/>
                  <a:gd name="connsiteX3" fmla="*/ 0 w 3622876"/>
                  <a:gd name="connsiteY3" fmla="*/ 525658 h 525658"/>
                  <a:gd name="connsiteX4" fmla="*/ 1292393 w 3622876"/>
                  <a:gd name="connsiteY4" fmla="*/ 14850 h 525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2876" h="525658">
                    <a:moveTo>
                      <a:pt x="1292393" y="14850"/>
                    </a:moveTo>
                    <a:lnTo>
                      <a:pt x="2375769" y="0"/>
                    </a:lnTo>
                    <a:lnTo>
                      <a:pt x="3622876" y="525658"/>
                    </a:lnTo>
                    <a:lnTo>
                      <a:pt x="0" y="525658"/>
                    </a:lnTo>
                    <a:cubicBezTo>
                      <a:pt x="476084" y="367471"/>
                      <a:pt x="816309" y="173037"/>
                      <a:pt x="1292393" y="1485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  <p:sp>
            <p:nvSpPr>
              <p:cNvPr id="145" name="Cylinder 144">
                <a:extLst>
                  <a:ext uri="{FF2B5EF4-FFF2-40B4-BE49-F238E27FC236}">
                    <a16:creationId xmlns:a16="http://schemas.microsoft.com/office/drawing/2014/main" id="{7C2EFCCD-3D0C-49D3-B301-272C293E7056}"/>
                  </a:ext>
                </a:extLst>
              </p:cNvPr>
              <p:cNvSpPr/>
              <p:nvPr/>
            </p:nvSpPr>
            <p:spPr>
              <a:xfrm rot="16200000">
                <a:off x="313505" y="807719"/>
                <a:ext cx="57149" cy="171452"/>
              </a:xfrm>
              <a:prstGeom prst="can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CA" sz="1100"/>
              </a:p>
            </p:txBody>
          </p:sp>
          <p:sp>
            <p:nvSpPr>
              <p:cNvPr id="146" name="Star: 12 Points 145">
                <a:extLst>
                  <a:ext uri="{FF2B5EF4-FFF2-40B4-BE49-F238E27FC236}">
                    <a16:creationId xmlns:a16="http://schemas.microsoft.com/office/drawing/2014/main" id="{BF42921F-BF25-479C-8CD1-BC42E17D9AB5}"/>
                  </a:ext>
                </a:extLst>
              </p:cNvPr>
              <p:cNvSpPr/>
              <p:nvPr/>
            </p:nvSpPr>
            <p:spPr>
              <a:xfrm>
                <a:off x="252542" y="731520"/>
                <a:ext cx="342900" cy="342900"/>
              </a:xfrm>
              <a:prstGeom prst="star12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scene3d>
                <a:camera prst="perspectiveContrastingLeftFacing" fov="0">
                  <a:rot lat="382893" lon="4161956" rev="21546594"/>
                </a:camera>
                <a:lightRig rig="threePt" dir="t"/>
              </a:scene3d>
              <a:sp3d extrusionH="76200" contourW="12700">
                <a:extrusionClr>
                  <a:srgbClr val="C00000"/>
                </a:extrusionClr>
                <a:contourClr>
                  <a:srgbClr val="C00000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CA" sz="110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1B81244-F812-4802-96D5-068A833B7D0E}"/>
                  </a:ext>
                </a:extLst>
              </p:cNvPr>
              <p:cNvSpPr/>
              <p:nvPr/>
            </p:nvSpPr>
            <p:spPr>
              <a:xfrm rot="5400000" flipH="1">
                <a:off x="-760398" y="768018"/>
                <a:ext cx="1828800" cy="308003"/>
              </a:xfrm>
              <a:custGeom>
                <a:avLst/>
                <a:gdLst>
                  <a:gd name="connsiteX0" fmla="*/ 1428251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0" fmla="*/ 1292393 w 3622876"/>
                  <a:gd name="connsiteY0" fmla="*/ 0 h 474562"/>
                  <a:gd name="connsiteX1" fmla="*/ 2194626 w 3622876"/>
                  <a:gd name="connsiteY1" fmla="*/ 0 h 474562"/>
                  <a:gd name="connsiteX2" fmla="*/ 3622876 w 3622876"/>
                  <a:gd name="connsiteY2" fmla="*/ 474562 h 474562"/>
                  <a:gd name="connsiteX3" fmla="*/ 0 w 3622876"/>
                  <a:gd name="connsiteY3" fmla="*/ 474562 h 474562"/>
                  <a:gd name="connsiteX4" fmla="*/ 1292393 w 3622876"/>
                  <a:gd name="connsiteY4" fmla="*/ 0 h 474562"/>
                  <a:gd name="connsiteX0" fmla="*/ 1292393 w 3622876"/>
                  <a:gd name="connsiteY0" fmla="*/ 12082 h 486644"/>
                  <a:gd name="connsiteX1" fmla="*/ 2375769 w 3622876"/>
                  <a:gd name="connsiteY1" fmla="*/ 0 h 486644"/>
                  <a:gd name="connsiteX2" fmla="*/ 3622876 w 3622876"/>
                  <a:gd name="connsiteY2" fmla="*/ 486644 h 486644"/>
                  <a:gd name="connsiteX3" fmla="*/ 0 w 3622876"/>
                  <a:gd name="connsiteY3" fmla="*/ 486644 h 486644"/>
                  <a:gd name="connsiteX4" fmla="*/ 1292393 w 3622876"/>
                  <a:gd name="connsiteY4" fmla="*/ 12082 h 486644"/>
                  <a:gd name="connsiteX0" fmla="*/ 1292393 w 3622876"/>
                  <a:gd name="connsiteY0" fmla="*/ 0 h 510808"/>
                  <a:gd name="connsiteX1" fmla="*/ 2375769 w 3622876"/>
                  <a:gd name="connsiteY1" fmla="*/ 24164 h 510808"/>
                  <a:gd name="connsiteX2" fmla="*/ 3622876 w 3622876"/>
                  <a:gd name="connsiteY2" fmla="*/ 510808 h 510808"/>
                  <a:gd name="connsiteX3" fmla="*/ 0 w 3622876"/>
                  <a:gd name="connsiteY3" fmla="*/ 510808 h 510808"/>
                  <a:gd name="connsiteX4" fmla="*/ 1292393 w 3622876"/>
                  <a:gd name="connsiteY4" fmla="*/ 0 h 510808"/>
                  <a:gd name="connsiteX0" fmla="*/ 1292393 w 3622876"/>
                  <a:gd name="connsiteY0" fmla="*/ 14850 h 525658"/>
                  <a:gd name="connsiteX1" fmla="*/ 2375769 w 3622876"/>
                  <a:gd name="connsiteY1" fmla="*/ 0 h 525658"/>
                  <a:gd name="connsiteX2" fmla="*/ 3622876 w 3622876"/>
                  <a:gd name="connsiteY2" fmla="*/ 525658 h 525658"/>
                  <a:gd name="connsiteX3" fmla="*/ 0 w 3622876"/>
                  <a:gd name="connsiteY3" fmla="*/ 525658 h 525658"/>
                  <a:gd name="connsiteX4" fmla="*/ 1292393 w 3622876"/>
                  <a:gd name="connsiteY4" fmla="*/ 14850 h 525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22876" h="525658">
                    <a:moveTo>
                      <a:pt x="1292393" y="14850"/>
                    </a:moveTo>
                    <a:lnTo>
                      <a:pt x="2375769" y="0"/>
                    </a:lnTo>
                    <a:lnTo>
                      <a:pt x="3622876" y="525658"/>
                    </a:lnTo>
                    <a:lnTo>
                      <a:pt x="0" y="525658"/>
                    </a:lnTo>
                    <a:cubicBezTo>
                      <a:pt x="476084" y="367471"/>
                      <a:pt x="816309" y="173037"/>
                      <a:pt x="1292393" y="14850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CA"/>
              </a:p>
            </p:txBody>
          </p:sp>
        </p:grp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D541EB4B-21CC-4E75-BD95-4E3462F12450}"/>
                </a:ext>
              </a:extLst>
            </p:cNvPr>
            <p:cNvCxnSpPr>
              <a:cxnSpLocks/>
            </p:cNvCxnSpPr>
            <p:nvPr/>
          </p:nvCxnSpPr>
          <p:spPr>
            <a:xfrm>
              <a:off x="3532934" y="1672441"/>
              <a:ext cx="936020" cy="21083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" name="Circle: Hollow 132">
              <a:extLst>
                <a:ext uri="{FF2B5EF4-FFF2-40B4-BE49-F238E27FC236}">
                  <a16:creationId xmlns:a16="http://schemas.microsoft.com/office/drawing/2014/main" id="{339FE2A4-49ED-46DC-9412-C6619E394F9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30733" y="1654931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634E4DC4-7ABB-4875-BF14-A2002DE94945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557768" y="1644062"/>
              <a:ext cx="252000" cy="1008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175859F4-53CF-4ECF-A00D-A0B28E6E2D4B}"/>
                </a:ext>
              </a:extLst>
            </p:cNvPr>
            <p:cNvCxnSpPr>
              <a:cxnSpLocks/>
            </p:cNvCxnSpPr>
            <p:nvPr/>
          </p:nvCxnSpPr>
          <p:spPr>
            <a:xfrm>
              <a:off x="4720834" y="5326215"/>
              <a:ext cx="209550" cy="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Circle: Hollow 136">
              <a:extLst>
                <a:ext uri="{FF2B5EF4-FFF2-40B4-BE49-F238E27FC236}">
                  <a16:creationId xmlns:a16="http://schemas.microsoft.com/office/drawing/2014/main" id="{EAF86DE4-639A-48DF-9B3B-C35806CD989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365003" y="3728812"/>
              <a:ext cx="90000" cy="90000"/>
            </a:xfrm>
            <a:prstGeom prst="donut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63D7202-35E5-4FEC-9850-870D323D5E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63054" y="1664174"/>
              <a:ext cx="936020" cy="210835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857D33D-C159-4310-A7EA-09A578794650}"/>
                </a:ext>
              </a:extLst>
            </p:cNvPr>
            <p:cNvCxnSpPr>
              <a:cxnSpLocks noChangeAspect="1"/>
            </p:cNvCxnSpPr>
            <p:nvPr/>
          </p:nvCxnSpPr>
          <p:spPr>
            <a:xfrm flipH="1">
              <a:off x="2612125" y="1644062"/>
              <a:ext cx="252000" cy="100800"/>
            </a:xfrm>
            <a:prstGeom prst="line">
              <a:avLst/>
            </a:prstGeom>
            <a:ln w="1905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4D40C2A5-FA0E-415F-82AE-AEFC35808E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04353" y="648019"/>
              <a:ext cx="608207" cy="109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CF467152-B890-43C5-B4CD-EE349BF108C3}"/>
                </a:ext>
              </a:extLst>
            </p:cNvPr>
            <p:cNvCxnSpPr>
              <a:cxnSpLocks/>
            </p:cNvCxnSpPr>
            <p:nvPr/>
          </p:nvCxnSpPr>
          <p:spPr>
            <a:xfrm>
              <a:off x="3210168" y="653506"/>
              <a:ext cx="608207" cy="1098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EA9CE928-2884-4111-9D9B-D84DD089D9F2}"/>
                </a:ext>
              </a:extLst>
            </p:cNvPr>
            <p:cNvCxnSpPr>
              <a:cxnSpLocks/>
            </p:cNvCxnSpPr>
            <p:nvPr/>
          </p:nvCxnSpPr>
          <p:spPr>
            <a:xfrm>
              <a:off x="4340619" y="3759161"/>
              <a:ext cx="602919" cy="162240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A3558A50-CC30-4DBF-86BF-CE491D2D8082}"/>
              </a:ext>
            </a:extLst>
          </p:cNvPr>
          <p:cNvCxnSpPr>
            <a:cxnSpLocks/>
          </p:cNvCxnSpPr>
          <p:nvPr/>
        </p:nvCxnSpPr>
        <p:spPr>
          <a:xfrm>
            <a:off x="8505204" y="3271975"/>
            <a:ext cx="688462" cy="1444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630C8-04FC-4A12-9BB0-293C5473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706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E3599-4950-4204-A1CD-C4FACD017DC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Presentation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82FC4-1B7F-4CED-A848-B036462969A1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sz="4000" dirty="0"/>
              <a:t>Introduction</a:t>
            </a:r>
          </a:p>
          <a:p>
            <a:r>
              <a:rPr lang="en-CA" sz="4000" dirty="0"/>
              <a:t>Summary of current solar technologies</a:t>
            </a:r>
          </a:p>
          <a:p>
            <a:r>
              <a:rPr lang="en-CA" sz="4000" dirty="0"/>
              <a:t>Why do we need a new approach?</a:t>
            </a:r>
          </a:p>
          <a:p>
            <a:r>
              <a:rPr lang="en-CA" sz="4000" dirty="0"/>
              <a:t>What is new?</a:t>
            </a:r>
          </a:p>
          <a:p>
            <a:r>
              <a:rPr lang="en-CA" sz="4000" dirty="0"/>
              <a:t>What can we achieve?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925FB-4281-4570-93C5-2F45B2D0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designs@PragmaticInnovationsLtd.com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7DC6B-9B2A-4B28-B870-6DCC544BA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E76B-F27F-489B-87CF-3EF2016CE6F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372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C422CD-91EF-4AB5-8D89-49B7EDF1E6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/>
              <a:t>Three patents granted by the USPTO </a:t>
            </a:r>
            <a:br>
              <a:rPr lang="en-US" sz="3600" dirty="0"/>
            </a:br>
            <a:r>
              <a:rPr lang="en-US" sz="3600" dirty="0"/>
              <a:t>in 2004, 2012 and 2015</a:t>
            </a:r>
            <a:endParaRPr lang="en-CA" sz="36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CCE0FD3-1AB4-4172-9E49-3D4CA4EF4F3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8200" y="1867372"/>
          <a:ext cx="3474720" cy="438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Acrobat Document" r:id="rId3" imgW="4670958" imgH="5996898" progId="AcroExch.Document.DC">
                  <p:embed/>
                </p:oleObj>
              </mc:Choice>
              <mc:Fallback>
                <p:oleObj name="Acrobat Document" r:id="rId3" imgW="4670958" imgH="5996898" progId="AcroExch.Document.DC">
                  <p:embed/>
                  <p:pic>
                    <p:nvPicPr>
                      <p:cNvPr id="7" name="Content Placeholder 6">
                        <a:extLst>
                          <a:ext uri="{FF2B5EF4-FFF2-40B4-BE49-F238E27FC236}">
                            <a16:creationId xmlns:a16="http://schemas.microsoft.com/office/drawing/2014/main" id="{3CCE0FD3-1AB4-4172-9E49-3D4CA4EF4F3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1867372"/>
                        <a:ext cx="3474720" cy="43891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A99595-6600-4159-A54E-F5A2689E33B3}"/>
              </a:ext>
            </a:extLst>
          </p:cNvPr>
          <p:cNvGraphicFramePr>
            <a:graphicFrameLocks/>
          </p:cNvGraphicFramePr>
          <p:nvPr/>
        </p:nvGraphicFramePr>
        <p:xfrm>
          <a:off x="4359275" y="1866900"/>
          <a:ext cx="3473450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Acrobat Document" r:id="rId5" imgW="4663271" imgH="6034828" progId="AcroExch.Document.DC">
                  <p:embed/>
                </p:oleObj>
              </mc:Choice>
              <mc:Fallback>
                <p:oleObj name="Acrobat Document" r:id="rId5" imgW="4663271" imgH="6034828" progId="AcroExch.Document.DC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A99595-6600-4159-A54E-F5A2689E3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9275" y="1866900"/>
                        <a:ext cx="3473450" cy="438943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55E55B1-261B-4FFD-A601-5D5865DC58C6}"/>
              </a:ext>
            </a:extLst>
          </p:cNvPr>
          <p:cNvGraphicFramePr>
            <a:graphicFrameLocks/>
          </p:cNvGraphicFramePr>
          <p:nvPr/>
        </p:nvGraphicFramePr>
        <p:xfrm>
          <a:off x="7879080" y="1867372"/>
          <a:ext cx="3474720" cy="4389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Acrobat Document" r:id="rId7" imgW="4663271" imgH="6034828" progId="AcroExch.Document.DC">
                  <p:embed/>
                </p:oleObj>
              </mc:Choice>
              <mc:Fallback>
                <p:oleObj name="Acrobat Document" r:id="rId7" imgW="4663271" imgH="6034828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55E55B1-261B-4FFD-A601-5D5865DC58C6}"/>
                          </a:ext>
                        </a:extLst>
                      </p:cNvPr>
                      <p:cNvPicPr preferRelativeResize="0"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79080" y="1867372"/>
                        <a:ext cx="3474720" cy="43891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2EB438-8846-4F2D-930F-6DD7330A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13C07-986F-4D3D-83ED-15E9A69A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559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8EF2C-4EC0-4E8A-A70B-ADD95032C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6007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/>
              <a:t>Executive Summary: Solar Energy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2A169-BB3A-44A3-B4D1-E2E4EB29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226"/>
            <a:ext cx="10515600" cy="507773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CA" dirty="0"/>
              <a:t>Will bring the cost of solar energy at par or lower than hydro, nuclear and coal by:</a:t>
            </a:r>
          </a:p>
          <a:p>
            <a:pPr lvl="1"/>
            <a:r>
              <a:rPr lang="en-CA" dirty="0"/>
              <a:t>Increasing the efficiency of solar panels</a:t>
            </a:r>
          </a:p>
          <a:p>
            <a:pPr lvl="1"/>
            <a:r>
              <a:rPr lang="en-CA" dirty="0"/>
              <a:t>Simultaneously collecting thermal and photovoltaic energy in a simple manner</a:t>
            </a:r>
          </a:p>
          <a:p>
            <a:r>
              <a:rPr lang="en-CA" dirty="0"/>
              <a:t>Is based on two simple scientific principles</a:t>
            </a:r>
          </a:p>
          <a:p>
            <a:pPr lvl="1"/>
            <a:r>
              <a:rPr lang="en-CA" dirty="0"/>
              <a:t>Light reflects multiple times between two reflective parallel surfaces</a:t>
            </a:r>
          </a:p>
          <a:p>
            <a:pPr lvl="1"/>
            <a:r>
              <a:rPr lang="en-CA" dirty="0"/>
              <a:t>Hot air rises</a:t>
            </a:r>
          </a:p>
          <a:p>
            <a:r>
              <a:rPr lang="en-CA" dirty="0"/>
              <a:t>Does not interfere with any ecosystem, air, water, habitats, etc.</a:t>
            </a:r>
          </a:p>
          <a:p>
            <a:r>
              <a:rPr lang="en-CA" dirty="0"/>
              <a:t>Patent pending in the US</a:t>
            </a:r>
          </a:p>
          <a:p>
            <a:r>
              <a:rPr lang="en-CA" dirty="0"/>
              <a:t>Will simultaneously protect the environment and the economy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pPr lvl="1"/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F54D2D-B22B-4A82-9409-F4CA7383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849F5-4AAC-4865-90E7-F817DF3B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6578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23EA-0726-4234-935B-16864880CD3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CA" dirty="0"/>
              <a:t>Electromagnetic spectrum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349B70C-9BBD-49E0-B3ED-A6181D6140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81375" y="2962275"/>
            <a:ext cx="5429250" cy="2905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249BE7F-C63D-44F6-B612-3D090D10E968}"/>
              </a:ext>
            </a:extLst>
          </p:cNvPr>
          <p:cNvSpPr/>
          <p:nvPr/>
        </p:nvSpPr>
        <p:spPr>
          <a:xfrm>
            <a:off x="5324475" y="3257550"/>
            <a:ext cx="314325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44FB41-8C92-4333-B74C-FE76F8A850BB}"/>
              </a:ext>
            </a:extLst>
          </p:cNvPr>
          <p:cNvSpPr txBox="1"/>
          <p:nvPr/>
        </p:nvSpPr>
        <p:spPr>
          <a:xfrm>
            <a:off x="3381375" y="2028825"/>
            <a:ext cx="54292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Visible spectrum is small portion of the full spectrum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770F5A-892A-498F-AA92-D15361B74F91}"/>
              </a:ext>
            </a:extLst>
          </p:cNvPr>
          <p:cNvCxnSpPr>
            <a:cxnSpLocks/>
          </p:cNvCxnSpPr>
          <p:nvPr/>
        </p:nvCxnSpPr>
        <p:spPr>
          <a:xfrm flipH="1">
            <a:off x="5572125" y="2398157"/>
            <a:ext cx="981077" cy="9641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EC2370F-EA60-4B47-859D-CA5D33B1A0E3}"/>
              </a:ext>
            </a:extLst>
          </p:cNvPr>
          <p:cNvSpPr txBox="1"/>
          <p:nvPr/>
        </p:nvSpPr>
        <p:spPr>
          <a:xfrm>
            <a:off x="3381375" y="6067425"/>
            <a:ext cx="542925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https://en.wikipedia.org/wiki/Light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647FF-BE11-41D7-8A8B-D53925AB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686B6-F8B3-48CD-84E8-148FDEC06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34284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" descr="https://upload.wikimedia.org/wikipedia/commons/thumb/e/e7/Solar_spectrum_en.svg/1280px-Solar_spectrum_en.svg.png">
            <a:extLst>
              <a:ext uri="{FF2B5EF4-FFF2-40B4-BE49-F238E27FC236}">
                <a16:creationId xmlns:a16="http://schemas.microsoft.com/office/drawing/2014/main" id="{A03AFDDF-AB67-4939-B000-6B4E7C511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866775"/>
            <a:ext cx="6250769" cy="4688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A7D75F-A824-467C-88E3-1A8AF060E971}"/>
              </a:ext>
            </a:extLst>
          </p:cNvPr>
          <p:cNvSpPr txBox="1"/>
          <p:nvPr/>
        </p:nvSpPr>
        <p:spPr>
          <a:xfrm>
            <a:off x="5297763" y="5867400"/>
            <a:ext cx="6250769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Source: https://en.wikipedia.org/wiki/Sunlight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64460B-FE9B-4B2A-8E94-D3C93F44306D}"/>
              </a:ext>
            </a:extLst>
          </p:cNvPr>
          <p:cNvSpPr txBox="1"/>
          <p:nvPr/>
        </p:nvSpPr>
        <p:spPr>
          <a:xfrm>
            <a:off x="574640" y="864440"/>
            <a:ext cx="4680000" cy="540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800" dirty="0"/>
              <a:t>Solar Panels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C8BD21-EB66-4530-8C95-3A4AB8199790}"/>
              </a:ext>
            </a:extLst>
          </p:cNvPr>
          <p:cNvSpPr txBox="1"/>
          <p:nvPr/>
        </p:nvSpPr>
        <p:spPr>
          <a:xfrm>
            <a:off x="574640" y="1463124"/>
            <a:ext cx="4680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/>
              <a:t>Conventional solar panels can convert 18% of </a:t>
            </a:r>
            <a:r>
              <a:rPr lang="en-CA" u="sng" dirty="0"/>
              <a:t>only</a:t>
            </a:r>
            <a:r>
              <a:rPr lang="en-CA" dirty="0"/>
              <a:t> the photovoltaic portion of the visible solar spectrum into usable electricity. These panels do not absorb any thermal energy.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DE0CD89-7DEC-43C7-8556-311B191910B6}"/>
              </a:ext>
            </a:extLst>
          </p:cNvPr>
          <p:cNvCxnSpPr>
            <a:cxnSpLocks/>
          </p:cNvCxnSpPr>
          <p:nvPr/>
        </p:nvCxnSpPr>
        <p:spPr>
          <a:xfrm flipV="1">
            <a:off x="3028950" y="1762125"/>
            <a:ext cx="3819525" cy="237172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ontent Placeholder 9">
            <a:extLst>
              <a:ext uri="{FF2B5EF4-FFF2-40B4-BE49-F238E27FC236}">
                <a16:creationId xmlns:a16="http://schemas.microsoft.com/office/drawing/2014/main" id="{CB35BB86-E6A5-407B-827B-5860C7463519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1257375" y="3564782"/>
            <a:ext cx="2124000" cy="2156067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ln>
            <a:noFill/>
          </a:ln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1"/>
                </a:solidFill>
                <a:highlight>
                  <a:srgbClr val="FFFF00"/>
                </a:highlight>
              </a:rPr>
              <a:t>Solar panels</a:t>
            </a:r>
            <a:endParaRPr lang="en-CA" sz="32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DF57EE8-4821-48F8-9F1A-3F7BFDB79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/>
              <a:t>Email: designs@PragmaticInnovationsLtd.com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3E812E-F72C-44CC-A41E-7923DA2E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8978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494E-2B70-4796-AE67-EB9735814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841" y="856329"/>
            <a:ext cx="4680000" cy="5400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  <a:ea typeface="+mn-ea"/>
                <a:cs typeface="+mn-cs"/>
              </a:rPr>
              <a:t>Solar Power Tower</a:t>
            </a:r>
            <a:endParaRPr lang="en-CA" sz="2800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https://upload.wikimedia.org/wikipedia/commons/thumb/e/e7/Solar_spectrum_en.svg/1280px-Solar_spectrum_en.svg.png">
            <a:extLst>
              <a:ext uri="{FF2B5EF4-FFF2-40B4-BE49-F238E27FC236}">
                <a16:creationId xmlns:a16="http://schemas.microsoft.com/office/drawing/2014/main" id="{7C053DE3-8EC4-4457-9282-75FECC3C0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866775"/>
            <a:ext cx="6250769" cy="46880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576745-5E98-4507-8F1E-D270DABC10FF}"/>
              </a:ext>
            </a:extLst>
          </p:cNvPr>
          <p:cNvSpPr txBox="1"/>
          <p:nvPr/>
        </p:nvSpPr>
        <p:spPr>
          <a:xfrm>
            <a:off x="5258841" y="5834876"/>
            <a:ext cx="5784424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1200" dirty="0"/>
              <a:t>Source: https://en.wikipedia.org/wiki/Sunlight</a:t>
            </a:r>
            <a:endParaRPr lang="en-US" sz="1200" dirty="0"/>
          </a:p>
        </p:txBody>
      </p:sp>
      <p:pic>
        <p:nvPicPr>
          <p:cNvPr id="9" name="Picture 8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40F0DB36-B6EC-47A5-B536-7D5AC00ED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24" y="2312870"/>
            <a:ext cx="4388434" cy="33758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69D579-87C1-44CB-938A-88F8C52CDAB7}"/>
              </a:ext>
            </a:extLst>
          </p:cNvPr>
          <p:cNvSpPr txBox="1"/>
          <p:nvPr/>
        </p:nvSpPr>
        <p:spPr>
          <a:xfrm>
            <a:off x="578841" y="5857614"/>
            <a:ext cx="4534217" cy="286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https://en.wikipedia.org/wiki/Ivanpah_Solar_Power_Facility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4809F9E-56A3-416A-9C27-8836DF59D88E}"/>
              </a:ext>
            </a:extLst>
          </p:cNvPr>
          <p:cNvSpPr txBox="1">
            <a:spLocks/>
          </p:cNvSpPr>
          <p:nvPr/>
        </p:nvSpPr>
        <p:spPr>
          <a:xfrm>
            <a:off x="578841" y="1462623"/>
            <a:ext cx="4680000" cy="720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Ivanpah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 Power Tower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Collects thermal energy via light reflection and steam turbines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C72851-E35D-4FF6-8A8E-392244B22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91900"/>
            <a:ext cx="4114800" cy="365125"/>
          </a:xfrm>
        </p:spPr>
        <p:txBody>
          <a:bodyPr/>
          <a:lstStyle/>
          <a:p>
            <a:r>
              <a:rPr lang="en-CA" dirty="0"/>
              <a:t>Email: designs@PragmaticInnovationsLtd.com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47CE31-1035-4DB9-84B6-C7C427417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BE76B-F27F-489B-87CF-3EF2016CE6F3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382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5C972AF5-DB7C-4F76-8AF3-6C9F3F14AA5A}"/>
              </a:ext>
            </a:extLst>
          </p:cNvPr>
          <p:cNvSpPr txBox="1"/>
          <p:nvPr/>
        </p:nvSpPr>
        <p:spPr>
          <a:xfrm>
            <a:off x="838200" y="1769763"/>
            <a:ext cx="5394960" cy="43610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9340D0-5448-4556-A8C1-C8C9A2461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90055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/>
              <a:t>Two </a:t>
            </a:r>
            <a:r>
              <a:rPr lang="en-US" b="1" i="1" u="sng" dirty="0"/>
              <a:t>isolated</a:t>
            </a:r>
            <a:r>
              <a:rPr lang="en-US" dirty="0"/>
              <a:t> systems to collect solar energy</a:t>
            </a:r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2B48D-78A5-4308-9F2F-EFCC7F00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designs@PragmaticInnovationsLtd.com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A5A03-C3DE-42CB-A3E6-FC5F2305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E76B-F27F-489B-87CF-3EF2016CE6F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AB4F11E-0DB1-41BA-9940-15EF62F1D726}"/>
              </a:ext>
            </a:extLst>
          </p:cNvPr>
          <p:cNvSpPr>
            <a:spLocks noGrp="1" noChangeAspect="1"/>
          </p:cNvSpPr>
          <p:nvPr>
            <p:ph sz="half" idx="1"/>
          </p:nvPr>
        </p:nvSpPr>
        <p:spPr>
          <a:xfrm>
            <a:off x="1620833" y="2432442"/>
            <a:ext cx="3657600" cy="3108097"/>
          </a:xfrm>
          <a:prstGeom prst="rect">
            <a:avLst/>
          </a:prstGeom>
          <a:pattFill prst="lgGrid">
            <a:fgClr>
              <a:schemeClr val="tx2">
                <a:lumMod val="20000"/>
                <a:lumOff val="80000"/>
              </a:schemeClr>
            </a:fgClr>
            <a:bgClr>
              <a:schemeClr val="accent1">
                <a:lumMod val="50000"/>
              </a:schemeClr>
            </a:bgClr>
          </a:pattFill>
          <a:ln>
            <a:solidFill>
              <a:schemeClr val="tx1"/>
            </a:solidFill>
          </a:ln>
          <a:scene3d>
            <a:camera prst="perspectiveContrastingRightFacing">
              <a:rot lat="19800000" lon="18963666" rev="0"/>
            </a:camera>
            <a:lightRig rig="flat" dir="t"/>
          </a:scene3d>
          <a:sp3d contourW="69850" prstMaterial="metal"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highlight>
                  <a:srgbClr val="FFFF00"/>
                </a:highlight>
              </a:rPr>
              <a:t>Solar panels</a:t>
            </a:r>
            <a:endParaRPr lang="en-CA" sz="40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2D62B9D-C3E0-41CF-BB01-2259EAC08981}"/>
              </a:ext>
            </a:extLst>
          </p:cNvPr>
          <p:cNvSpPr txBox="1">
            <a:spLocks/>
          </p:cNvSpPr>
          <p:nvPr/>
        </p:nvSpPr>
        <p:spPr>
          <a:xfrm>
            <a:off x="6233160" y="1769763"/>
            <a:ext cx="5120640" cy="67598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Ivanpah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 Power Tower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Collects thermal energy via light reflection and steam turbine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6D2A73-0910-4210-ACCA-1D62AFDAEBEA}"/>
              </a:ext>
            </a:extLst>
          </p:cNvPr>
          <p:cNvSpPr txBox="1"/>
          <p:nvPr/>
        </p:nvSpPr>
        <p:spPr>
          <a:xfrm>
            <a:off x="6233160" y="5826486"/>
            <a:ext cx="512064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https://en.wikipedia.org/wiki/Ivanpah_Solar_Power_Facility</a:t>
            </a:r>
          </a:p>
        </p:txBody>
      </p:sp>
      <p:pic>
        <p:nvPicPr>
          <p:cNvPr id="13" name="Picture 12" descr="A close up of a mountain&#10;&#10;Description generated with very high confidence">
            <a:extLst>
              <a:ext uri="{FF2B5EF4-FFF2-40B4-BE49-F238E27FC236}">
                <a16:creationId xmlns:a16="http://schemas.microsoft.com/office/drawing/2014/main" id="{A1F86252-752E-49F4-984C-5B5ABAB69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3" y="2450853"/>
            <a:ext cx="4388434" cy="337582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0D25B51-E6F7-4E24-9742-A42E24865FA1}"/>
              </a:ext>
            </a:extLst>
          </p:cNvPr>
          <p:cNvSpPr txBox="1"/>
          <p:nvPr/>
        </p:nvSpPr>
        <p:spPr>
          <a:xfrm>
            <a:off x="6233160" y="2445743"/>
            <a:ext cx="5120640" cy="3685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13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A51DFB8-46DC-41B9-B9D1-3BE27BC73F6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/>
              <a:t>Comparison of two </a:t>
            </a:r>
            <a:r>
              <a:rPr lang="en-US" sz="4000" b="1" i="1" u="sng" dirty="0"/>
              <a:t>isolated</a:t>
            </a:r>
            <a:r>
              <a:rPr lang="en-US" sz="4000" dirty="0"/>
              <a:t> solar energy systems</a:t>
            </a:r>
            <a:endParaRPr lang="en-CA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1F2DCB-38B9-4F14-B658-C31D48D04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Email: designs@PragmaticInnovationsLtd.com</a:t>
            </a:r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04E766-306E-4756-B107-CE28997E1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E76B-F27F-489B-87CF-3EF2016CE6F3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D461CE-5C3D-42E0-A6B9-28939E2FE07B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84496"/>
          <a:ext cx="10515600" cy="4610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3608">
                  <a:extLst>
                    <a:ext uri="{9D8B030D-6E8A-4147-A177-3AD203B41FA5}">
                      <a16:colId xmlns:a16="http://schemas.microsoft.com/office/drawing/2014/main" val="3032310586"/>
                    </a:ext>
                  </a:extLst>
                </a:gridCol>
                <a:gridCol w="3015996">
                  <a:extLst>
                    <a:ext uri="{9D8B030D-6E8A-4147-A177-3AD203B41FA5}">
                      <a16:colId xmlns:a16="http://schemas.microsoft.com/office/drawing/2014/main" val="4019743698"/>
                    </a:ext>
                  </a:extLst>
                </a:gridCol>
                <a:gridCol w="3015996">
                  <a:extLst>
                    <a:ext uri="{9D8B030D-6E8A-4147-A177-3AD203B41FA5}">
                      <a16:colId xmlns:a16="http://schemas.microsoft.com/office/drawing/2014/main" val="37785203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Solar Panels</a:t>
                      </a:r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Solar Power Towers</a:t>
                      </a:r>
                      <a:endParaRPr lang="en-CA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565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/>
                        <a:t>Photovoltaic Energy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94332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en-US" sz="2800" dirty="0"/>
                        <a:t>Thermal Energy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None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Yes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3985327"/>
                  </a:ext>
                </a:extLst>
              </a:tr>
              <a:tr h="830997">
                <a:tc>
                  <a:txBody>
                    <a:bodyPr/>
                    <a:lstStyle/>
                    <a:p>
                      <a:r>
                        <a:rPr lang="en-US" sz="2800" dirty="0"/>
                        <a:t>Efficiency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&lt;20%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&lt;20%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337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Cost competitive with established sources of electricity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No</a:t>
                      </a:r>
                      <a:endParaRPr lang="en-CA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60520"/>
                  </a:ext>
                </a:extLst>
              </a:tr>
            </a:tbl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7C8E666-2A5E-419A-ABE1-2DA5582939E6}"/>
              </a:ext>
            </a:extLst>
          </p:cNvPr>
          <p:cNvCxnSpPr>
            <a:cxnSpLocks/>
          </p:cNvCxnSpPr>
          <p:nvPr/>
        </p:nvCxnSpPr>
        <p:spPr>
          <a:xfrm flipH="1">
            <a:off x="7292050" y="3174358"/>
            <a:ext cx="2025570" cy="578734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D79AAA9-7915-4C8F-AF69-618D74021424}"/>
              </a:ext>
            </a:extLst>
          </p:cNvPr>
          <p:cNvCxnSpPr>
            <a:cxnSpLocks/>
          </p:cNvCxnSpPr>
          <p:nvPr/>
        </p:nvCxnSpPr>
        <p:spPr>
          <a:xfrm>
            <a:off x="7280475" y="3151163"/>
            <a:ext cx="2025570" cy="578734"/>
          </a:xfrm>
          <a:prstGeom prst="straightConnector1">
            <a:avLst/>
          </a:prstGeom>
          <a:ln w="127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6562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Office PowerPoint</Application>
  <PresentationFormat>Widescreen</PresentationFormat>
  <Paragraphs>126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1_Office Theme</vt:lpstr>
      <vt:lpstr>Acrobat Document</vt:lpstr>
      <vt:lpstr>Solar Energy Tree</vt:lpstr>
      <vt:lpstr>Presentation steps</vt:lpstr>
      <vt:lpstr>Three patents granted by the USPTO  in 2004, 2012 and 2015</vt:lpstr>
      <vt:lpstr>Executive Summary: Solar Energy Tree</vt:lpstr>
      <vt:lpstr>Electromagnetic spectrum</vt:lpstr>
      <vt:lpstr>PowerPoint Presentation</vt:lpstr>
      <vt:lpstr>Solar Power Tower</vt:lpstr>
      <vt:lpstr>Two isolated systems to collect solar energy</vt:lpstr>
      <vt:lpstr>Comparison of two isolated solar energy systems</vt:lpstr>
      <vt:lpstr>How to make solar energy cost competitive?</vt:lpstr>
      <vt:lpstr>PowerPoint Presentation</vt:lpstr>
      <vt:lpstr>Collecting photovoltaic energy with multiple reflections</vt:lpstr>
      <vt:lpstr>Sun tracking</vt:lpstr>
      <vt:lpstr>Protection from the elements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Vivek G</dc:creator>
  <cp:lastModifiedBy>Vivek G</cp:lastModifiedBy>
  <cp:revision>25</cp:revision>
  <dcterms:created xsi:type="dcterms:W3CDTF">2019-05-19T01:34:29Z</dcterms:created>
  <dcterms:modified xsi:type="dcterms:W3CDTF">2019-06-07T02:31:43Z</dcterms:modified>
</cp:coreProperties>
</file>