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812" r:id="rId2"/>
    <p:sldId id="2811" r:id="rId3"/>
    <p:sldId id="2817" r:id="rId4"/>
    <p:sldId id="2821" r:id="rId5"/>
    <p:sldId id="2868" r:id="rId6"/>
    <p:sldId id="2869" r:id="rId7"/>
    <p:sldId id="2870" r:id="rId8"/>
    <p:sldId id="2838" r:id="rId9"/>
    <p:sldId id="2839" r:id="rId10"/>
    <p:sldId id="2815" r:id="rId11"/>
    <p:sldId id="2853" r:id="rId12"/>
    <p:sldId id="2814" r:id="rId13"/>
    <p:sldId id="2835" r:id="rId14"/>
    <p:sldId id="2836" r:id="rId15"/>
    <p:sldId id="2837" r:id="rId16"/>
    <p:sldId id="2854" r:id="rId17"/>
    <p:sldId id="2855" r:id="rId18"/>
    <p:sldId id="2856" r:id="rId19"/>
    <p:sldId id="2857" r:id="rId20"/>
    <p:sldId id="2858" r:id="rId21"/>
    <p:sldId id="2859" r:id="rId22"/>
    <p:sldId id="2861" r:id="rId23"/>
    <p:sldId id="2862" r:id="rId24"/>
    <p:sldId id="2863" r:id="rId25"/>
    <p:sldId id="2822" r:id="rId26"/>
    <p:sldId id="2823" r:id="rId27"/>
    <p:sldId id="2867" r:id="rId28"/>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ra Naydenova" initials="MN" lastIdx="1" clrIdx="0"/>
  <p:cmAuthor id="1" name="Tadeusz Klos" initials="T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558ED5"/>
    <a:srgbClr val="E9EDF4"/>
    <a:srgbClr val="D0D8E8"/>
    <a:srgbClr val="FFAC0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0" autoAdjust="0"/>
    <p:restoredTop sz="89405" autoAdjust="0"/>
  </p:normalViewPr>
  <p:slideViewPr>
    <p:cSldViewPr>
      <p:cViewPr varScale="1">
        <p:scale>
          <a:sx n="66" d="100"/>
          <a:sy n="66" d="100"/>
        </p:scale>
        <p:origin x="-1590" y="-108"/>
      </p:cViewPr>
      <p:guideLst>
        <p:guide orient="horz" pos="2160"/>
        <p:guide pos="2880"/>
      </p:guideLst>
    </p:cSldViewPr>
  </p:slideViewPr>
  <p:outlineViewPr>
    <p:cViewPr>
      <p:scale>
        <a:sx n="33" d="100"/>
        <a:sy n="33" d="100"/>
      </p:scale>
      <p:origin x="0" y="-24942"/>
    </p:cViewPr>
  </p:outlineViewPr>
  <p:notesTextViewPr>
    <p:cViewPr>
      <p:scale>
        <a:sx n="3" d="2"/>
        <a:sy n="3" d="2"/>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0F20A081-C5FB-4B82-81DC-AD23F8A38575}" type="datetimeFigureOut">
              <a:rPr lang="en-CA" smtClean="0"/>
              <a:pPr/>
              <a:t>03/02/2017</a:t>
            </a:fld>
            <a:endParaRPr lang="en-CA"/>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002A4CE7-D0B6-4824-9F45-02B599D63369}" type="slidenum">
              <a:rPr lang="en-CA" smtClean="0"/>
              <a:pPr/>
              <a:t>‹#›</a:t>
            </a:fld>
            <a:endParaRPr lang="en-CA"/>
          </a:p>
        </p:txBody>
      </p:sp>
    </p:spTree>
    <p:extLst>
      <p:ext uri="{BB962C8B-B14F-4D97-AF65-F5344CB8AC3E}">
        <p14:creationId xmlns:p14="http://schemas.microsoft.com/office/powerpoint/2010/main" xmlns="" val="428819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1946" tIns="45972" rIns="91946" bIns="45972"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1946" tIns="45972" rIns="91946" bIns="45972" rtlCol="0"/>
          <a:lstStyle>
            <a:lvl1pPr algn="r">
              <a:defRPr sz="1200"/>
            </a:lvl1pPr>
          </a:lstStyle>
          <a:p>
            <a:fld id="{7E5F46D5-05E2-47B1-8992-8F03A8429BAC}" type="datetimeFigureOut">
              <a:rPr lang="en-US" smtClean="0"/>
              <a:pPr/>
              <a:t>2/3/2017</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1946" tIns="45972" rIns="91946" bIns="45972"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1946" tIns="45972" rIns="91946" bIns="459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1946" tIns="45972" rIns="91946" bIns="459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1946" tIns="45972" rIns="91946" bIns="45972" rtlCol="0" anchor="b"/>
          <a:lstStyle>
            <a:lvl1pPr algn="r">
              <a:defRPr sz="1200"/>
            </a:lvl1pPr>
          </a:lstStyle>
          <a:p>
            <a:fld id="{F6944775-8FEF-4A21-9028-611DCB399106}" type="slidenum">
              <a:rPr lang="en-US" smtClean="0"/>
              <a:pPr/>
              <a:t>‹#›</a:t>
            </a:fld>
            <a:endParaRPr lang="en-US" dirty="0"/>
          </a:p>
        </p:txBody>
      </p:sp>
    </p:spTree>
    <p:extLst>
      <p:ext uri="{BB962C8B-B14F-4D97-AF65-F5344CB8AC3E}">
        <p14:creationId xmlns:p14="http://schemas.microsoft.com/office/powerpoint/2010/main" xmlns="" val="64549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1</a:t>
            </a:fld>
            <a:endParaRPr lang="en-US"/>
          </a:p>
        </p:txBody>
      </p:sp>
    </p:spTree>
    <p:extLst>
      <p:ext uri="{BB962C8B-B14F-4D97-AF65-F5344CB8AC3E}">
        <p14:creationId xmlns:p14="http://schemas.microsoft.com/office/powerpoint/2010/main" xmlns="" val="2900457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10</a:t>
            </a:fld>
            <a:endParaRPr lang="en-US"/>
          </a:p>
        </p:txBody>
      </p:sp>
    </p:spTree>
    <p:extLst>
      <p:ext uri="{BB962C8B-B14F-4D97-AF65-F5344CB8AC3E}">
        <p14:creationId xmlns:p14="http://schemas.microsoft.com/office/powerpoint/2010/main" xmlns="" val="82134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lvl="1" defTabSz="966612">
              <a:defRPr/>
            </a:pPr>
            <a:endParaRPr lang="en-US" sz="30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6DF0C20-8DDE-430E-BCAB-B962B968BF2B}" type="slidenum">
              <a:rPr lang="en-US" smtClean="0"/>
              <a:pPr/>
              <a:t>11</a:t>
            </a:fld>
            <a:endParaRPr lang="en-US"/>
          </a:p>
        </p:txBody>
      </p:sp>
    </p:spTree>
    <p:extLst>
      <p:ext uri="{BB962C8B-B14F-4D97-AF65-F5344CB8AC3E}">
        <p14:creationId xmlns:p14="http://schemas.microsoft.com/office/powerpoint/2010/main" xmlns="" val="403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6DF0C20-8DDE-430E-BCAB-B962B968BF2B}" type="slidenum">
              <a:rPr lang="en-US" smtClean="0"/>
              <a:pPr/>
              <a:t>12</a:t>
            </a:fld>
            <a:endParaRPr lang="en-US"/>
          </a:p>
        </p:txBody>
      </p:sp>
    </p:spTree>
    <p:extLst>
      <p:ext uri="{BB962C8B-B14F-4D97-AF65-F5344CB8AC3E}">
        <p14:creationId xmlns:p14="http://schemas.microsoft.com/office/powerpoint/2010/main" xmlns="" val="2554548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dirty="0" smtClean="0"/>
              <a:t>Take control</a:t>
            </a:r>
            <a:r>
              <a:rPr lang="en-US" baseline="0" dirty="0" smtClean="0"/>
              <a:t> of energy needs – whether by exporting to the grid, using solar in the home, or ensuring the battery is fully charged (when you know the storm is coming)</a:t>
            </a:r>
          </a:p>
          <a:p>
            <a:endParaRPr lang="en-US" baseline="0" dirty="0" smtClean="0"/>
          </a:p>
          <a:p>
            <a:r>
              <a:rPr lang="en-US" baseline="0" dirty="0" smtClean="0"/>
              <a:t>Max power mode shown here</a:t>
            </a:r>
          </a:p>
        </p:txBody>
      </p:sp>
      <p:sp>
        <p:nvSpPr>
          <p:cNvPr id="4" name="Slide Number Placeholder 3"/>
          <p:cNvSpPr>
            <a:spLocks noGrp="1"/>
          </p:cNvSpPr>
          <p:nvPr>
            <p:ph type="sldNum" sz="quarter" idx="10"/>
          </p:nvPr>
        </p:nvSpPr>
        <p:spPr/>
        <p:txBody>
          <a:bodyPr/>
          <a:lstStyle/>
          <a:p>
            <a:fld id="{66DF0C20-8DDE-430E-BCAB-B962B968BF2B}" type="slidenum">
              <a:rPr lang="en-US" smtClean="0"/>
              <a:pPr/>
              <a:t>13</a:t>
            </a:fld>
            <a:endParaRPr lang="en-US"/>
          </a:p>
        </p:txBody>
      </p:sp>
    </p:spTree>
    <p:extLst>
      <p:ext uri="{BB962C8B-B14F-4D97-AF65-F5344CB8AC3E}">
        <p14:creationId xmlns:p14="http://schemas.microsoft.com/office/powerpoint/2010/main" xmlns="" val="3398741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baseline="0" dirty="0" smtClean="0"/>
              <a:t>Economy mode shown here</a:t>
            </a:r>
          </a:p>
          <a:p>
            <a:endParaRPr lang="en-US" baseline="0" dirty="0" smtClean="0"/>
          </a:p>
          <a:p>
            <a:r>
              <a:rPr lang="en-US" baseline="0" dirty="0" smtClean="0"/>
              <a:t>Also explain backup mode (no dedicated slide)</a:t>
            </a:r>
          </a:p>
          <a:p>
            <a:endParaRPr lang="en-US" baseline="0" dirty="0" smtClean="0"/>
          </a:p>
        </p:txBody>
      </p:sp>
      <p:sp>
        <p:nvSpPr>
          <p:cNvPr id="4" name="Slide Number Placeholder 3"/>
          <p:cNvSpPr>
            <a:spLocks noGrp="1"/>
          </p:cNvSpPr>
          <p:nvPr>
            <p:ph type="sldNum" sz="quarter" idx="10"/>
          </p:nvPr>
        </p:nvSpPr>
        <p:spPr/>
        <p:txBody>
          <a:bodyPr/>
          <a:lstStyle/>
          <a:p>
            <a:fld id="{66DF0C20-8DDE-430E-BCAB-B962B968BF2B}" type="slidenum">
              <a:rPr lang="en-US" smtClean="0"/>
              <a:pPr/>
              <a:t>14</a:t>
            </a:fld>
            <a:endParaRPr lang="en-US"/>
          </a:p>
        </p:txBody>
      </p:sp>
    </p:spTree>
    <p:extLst>
      <p:ext uri="{BB962C8B-B14F-4D97-AF65-F5344CB8AC3E}">
        <p14:creationId xmlns:p14="http://schemas.microsoft.com/office/powerpoint/2010/main" xmlns="" val="502678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baseline="0" dirty="0" smtClean="0"/>
              <a:t>Economy mode shown here</a:t>
            </a:r>
          </a:p>
          <a:p>
            <a:endParaRPr lang="en-US" baseline="0" dirty="0" smtClean="0"/>
          </a:p>
          <a:p>
            <a:r>
              <a:rPr lang="en-US" baseline="0" dirty="0" smtClean="0"/>
              <a:t>Also explain backup mode (no dedicated slide)</a:t>
            </a:r>
          </a:p>
          <a:p>
            <a:endParaRPr lang="en-US" baseline="0" dirty="0" smtClean="0"/>
          </a:p>
        </p:txBody>
      </p:sp>
      <p:sp>
        <p:nvSpPr>
          <p:cNvPr id="4" name="Slide Number Placeholder 3"/>
          <p:cNvSpPr>
            <a:spLocks noGrp="1"/>
          </p:cNvSpPr>
          <p:nvPr>
            <p:ph type="sldNum" sz="quarter" idx="10"/>
          </p:nvPr>
        </p:nvSpPr>
        <p:spPr/>
        <p:txBody>
          <a:bodyPr/>
          <a:lstStyle/>
          <a:p>
            <a:fld id="{66DF0C20-8DDE-430E-BCAB-B962B968BF2B}" type="slidenum">
              <a:rPr lang="en-US" smtClean="0"/>
              <a:pPr/>
              <a:t>15</a:t>
            </a:fld>
            <a:endParaRPr lang="en-US"/>
          </a:p>
        </p:txBody>
      </p:sp>
    </p:spTree>
    <p:extLst>
      <p:ext uri="{BB962C8B-B14F-4D97-AF65-F5344CB8AC3E}">
        <p14:creationId xmlns:p14="http://schemas.microsoft.com/office/powerpoint/2010/main" xmlns="" val="382452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F6944775-8FEF-4A21-9028-611DCB399106}"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17</a:t>
            </a:fld>
            <a:endParaRPr lang="en-US"/>
          </a:p>
        </p:txBody>
      </p:sp>
    </p:spTree>
    <p:extLst>
      <p:ext uri="{BB962C8B-B14F-4D97-AF65-F5344CB8AC3E}">
        <p14:creationId xmlns:p14="http://schemas.microsoft.com/office/powerpoint/2010/main" xmlns="" val="1941182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18</a:t>
            </a:fld>
            <a:endParaRPr lang="en-US"/>
          </a:p>
        </p:txBody>
      </p:sp>
    </p:spTree>
    <p:extLst>
      <p:ext uri="{BB962C8B-B14F-4D97-AF65-F5344CB8AC3E}">
        <p14:creationId xmlns:p14="http://schemas.microsoft.com/office/powerpoint/2010/main" xmlns="" val="1873633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19</a:t>
            </a:fld>
            <a:endParaRPr lang="en-US"/>
          </a:p>
        </p:txBody>
      </p:sp>
    </p:spTree>
    <p:extLst>
      <p:ext uri="{BB962C8B-B14F-4D97-AF65-F5344CB8AC3E}">
        <p14:creationId xmlns:p14="http://schemas.microsoft.com/office/powerpoint/2010/main" xmlns="" val="374818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2</a:t>
            </a:fld>
            <a:endParaRPr lang="en-US"/>
          </a:p>
        </p:txBody>
      </p:sp>
    </p:spTree>
    <p:extLst>
      <p:ext uri="{BB962C8B-B14F-4D97-AF65-F5344CB8AC3E}">
        <p14:creationId xmlns:p14="http://schemas.microsoft.com/office/powerpoint/2010/main" xmlns="" val="3839593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20</a:t>
            </a:fld>
            <a:endParaRPr lang="en-US"/>
          </a:p>
        </p:txBody>
      </p:sp>
    </p:spTree>
    <p:extLst>
      <p:ext uri="{BB962C8B-B14F-4D97-AF65-F5344CB8AC3E}">
        <p14:creationId xmlns:p14="http://schemas.microsoft.com/office/powerpoint/2010/main" xmlns="" val="2055328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21</a:t>
            </a:fld>
            <a:endParaRPr lang="en-US"/>
          </a:p>
        </p:txBody>
      </p:sp>
    </p:spTree>
    <p:extLst>
      <p:ext uri="{BB962C8B-B14F-4D97-AF65-F5344CB8AC3E}">
        <p14:creationId xmlns:p14="http://schemas.microsoft.com/office/powerpoint/2010/main" xmlns="" val="2169981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22</a:t>
            </a:fld>
            <a:endParaRPr lang="en-US"/>
          </a:p>
        </p:txBody>
      </p:sp>
    </p:spTree>
    <p:extLst>
      <p:ext uri="{BB962C8B-B14F-4D97-AF65-F5344CB8AC3E}">
        <p14:creationId xmlns:p14="http://schemas.microsoft.com/office/powerpoint/2010/main" xmlns="" val="464293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23</a:t>
            </a:fld>
            <a:endParaRPr lang="en-US"/>
          </a:p>
        </p:txBody>
      </p:sp>
    </p:spTree>
    <p:extLst>
      <p:ext uri="{BB962C8B-B14F-4D97-AF65-F5344CB8AC3E}">
        <p14:creationId xmlns:p14="http://schemas.microsoft.com/office/powerpoint/2010/main" xmlns="" val="1394755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 - </a:t>
            </a:r>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24</a:t>
            </a:fld>
            <a:endParaRPr lang="en-US"/>
          </a:p>
        </p:txBody>
      </p:sp>
    </p:spTree>
    <p:extLst>
      <p:ext uri="{BB962C8B-B14F-4D97-AF65-F5344CB8AC3E}">
        <p14:creationId xmlns:p14="http://schemas.microsoft.com/office/powerpoint/2010/main" xmlns="" val="3640463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25</a:t>
            </a:fld>
            <a:endParaRPr lang="en-US"/>
          </a:p>
        </p:txBody>
      </p:sp>
    </p:spTree>
    <p:extLst>
      <p:ext uri="{BB962C8B-B14F-4D97-AF65-F5344CB8AC3E}">
        <p14:creationId xmlns:p14="http://schemas.microsoft.com/office/powerpoint/2010/main" xmlns="" val="1668943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Beyond this, our ability</a:t>
            </a:r>
            <a:r>
              <a:rPr lang="en-US" baseline="0" dirty="0" smtClean="0"/>
              <a:t> to lead on energy storage</a:t>
            </a:r>
            <a:r>
              <a:rPr lang="en-US" dirty="0" smtClean="0"/>
              <a:t> comes from nearly</a:t>
            </a:r>
            <a:r>
              <a:rPr lang="en-US" baseline="0" dirty="0" smtClean="0"/>
              <a:t> 100 years of human centered design – creating and delivering solutions to improve people’s lives around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Today we are offering you the opportunity to collaborate, to share in this vision, and become an agent for innovation and leadership here in Ontario. We hope you’ll share in our passion and enthusiasm, and take the next step by bringing energy storage into your communities.</a:t>
            </a:r>
          </a:p>
        </p:txBody>
      </p:sp>
      <p:sp>
        <p:nvSpPr>
          <p:cNvPr id="4" name="Slide Number Placeholder 3"/>
          <p:cNvSpPr>
            <a:spLocks noGrp="1"/>
          </p:cNvSpPr>
          <p:nvPr>
            <p:ph type="sldNum" sz="quarter" idx="10"/>
          </p:nvPr>
        </p:nvSpPr>
        <p:spPr/>
        <p:txBody>
          <a:bodyPr/>
          <a:lstStyle/>
          <a:p>
            <a:fld id="{66DF0C20-8DDE-430E-BCAB-B962B968BF2B}" type="slidenum">
              <a:rPr lang="en-US" smtClean="0"/>
              <a:pPr/>
              <a:t>26</a:t>
            </a:fld>
            <a:endParaRPr lang="en-US"/>
          </a:p>
        </p:txBody>
      </p:sp>
    </p:spTree>
    <p:extLst>
      <p:ext uri="{BB962C8B-B14F-4D97-AF65-F5344CB8AC3E}">
        <p14:creationId xmlns:p14="http://schemas.microsoft.com/office/powerpoint/2010/main" xmlns="" val="4188283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27</a:t>
            </a:fld>
            <a:endParaRPr lang="en-US"/>
          </a:p>
        </p:txBody>
      </p:sp>
    </p:spTree>
    <p:extLst>
      <p:ext uri="{BB962C8B-B14F-4D97-AF65-F5344CB8AC3E}">
        <p14:creationId xmlns:p14="http://schemas.microsoft.com/office/powerpoint/2010/main" xmlns="" val="2660071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pPr defTabSz="878098">
              <a:defRPr/>
            </a:pPr>
            <a:endParaRPr lang="en-US" u="sng" baseline="0" dirty="0" smtClean="0"/>
          </a:p>
        </p:txBody>
      </p:sp>
      <p:sp>
        <p:nvSpPr>
          <p:cNvPr id="4" name="Slide Number Placeholder 3"/>
          <p:cNvSpPr>
            <a:spLocks noGrp="1"/>
          </p:cNvSpPr>
          <p:nvPr>
            <p:ph type="sldNum" sz="quarter" idx="10"/>
          </p:nvPr>
        </p:nvSpPr>
        <p:spPr/>
        <p:txBody>
          <a:bodyPr/>
          <a:lstStyle/>
          <a:p>
            <a:fld id="{66DF0C20-8DDE-430E-BCAB-B962B968BF2B}" type="slidenum">
              <a:rPr lang="en-US" smtClean="0"/>
              <a:pPr/>
              <a:t>3</a:t>
            </a:fld>
            <a:endParaRPr lang="en-US"/>
          </a:p>
        </p:txBody>
      </p:sp>
    </p:spTree>
    <p:extLst>
      <p:ext uri="{BB962C8B-B14F-4D97-AF65-F5344CB8AC3E}">
        <p14:creationId xmlns:p14="http://schemas.microsoft.com/office/powerpoint/2010/main" xmlns="" val="391549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6DF0C20-8DDE-430E-BCAB-B962B968BF2B}" type="slidenum">
              <a:rPr lang="en-US" smtClean="0"/>
              <a:pPr/>
              <a:t>4</a:t>
            </a:fld>
            <a:endParaRPr lang="en-US"/>
          </a:p>
        </p:txBody>
      </p:sp>
    </p:spTree>
    <p:extLst>
      <p:ext uri="{BB962C8B-B14F-4D97-AF65-F5344CB8AC3E}">
        <p14:creationId xmlns:p14="http://schemas.microsoft.com/office/powerpoint/2010/main" xmlns="" val="949482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F0C20-8DDE-430E-BCAB-B962B968BF2B}" type="slidenum">
              <a:rPr lang="en-US" smtClean="0"/>
              <a:pPr/>
              <a:t>5</a:t>
            </a:fld>
            <a:endParaRPr lang="en-US"/>
          </a:p>
        </p:txBody>
      </p:sp>
    </p:spTree>
    <p:extLst>
      <p:ext uri="{BB962C8B-B14F-4D97-AF65-F5344CB8AC3E}">
        <p14:creationId xmlns:p14="http://schemas.microsoft.com/office/powerpoint/2010/main" xmlns="" val="304083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6DF0C20-8DDE-430E-BCAB-B962B968BF2B}" type="slidenum">
              <a:rPr lang="en-US" smtClean="0"/>
              <a:pPr/>
              <a:t>6</a:t>
            </a:fld>
            <a:endParaRPr lang="en-US"/>
          </a:p>
        </p:txBody>
      </p:sp>
    </p:spTree>
    <p:extLst>
      <p:ext uri="{BB962C8B-B14F-4D97-AF65-F5344CB8AC3E}">
        <p14:creationId xmlns:p14="http://schemas.microsoft.com/office/powerpoint/2010/main" xmlns="" val="192356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Solar PV: typically 25-27 panels, total 6-7kW</a:t>
            </a:r>
            <a:br>
              <a:rPr lang="en-US" dirty="0" smtClean="0"/>
            </a:br>
            <a:endParaRPr lang="en-US" dirty="0" smtClean="0"/>
          </a:p>
          <a:p>
            <a:pPr marL="171450" indent="-171450">
              <a:buFont typeface="Arial" panose="020B0604020202020204" pitchFamily="34" charset="0"/>
              <a:buChar char="•"/>
            </a:pPr>
            <a:r>
              <a:rPr lang="en-US" dirty="0" smtClean="0"/>
              <a:t>Hybrid Inverter</a:t>
            </a:r>
            <a:r>
              <a:rPr lang="en-US" baseline="0" dirty="0" smtClean="0"/>
              <a:t> </a:t>
            </a:r>
            <a:br>
              <a:rPr lang="en-US" baseline="0" dirty="0" smtClean="0"/>
            </a:br>
            <a:r>
              <a:rPr lang="en-US" baseline="0" dirty="0" smtClean="0"/>
              <a:t>(</a:t>
            </a:r>
            <a:r>
              <a:rPr lang="en-US" dirty="0" smtClean="0"/>
              <a:t>Note: 3</a:t>
            </a:r>
            <a:r>
              <a:rPr lang="en-US" baseline="0" dirty="0" smtClean="0"/>
              <a:t> MPPT – up to 3 strings to allow for different roof sides (south, west, east))</a:t>
            </a:r>
            <a:br>
              <a:rPr lang="en-US" baseline="0" dirty="0" smtClean="0"/>
            </a:br>
            <a:endParaRPr lang="en-US" baseline="0" dirty="0" smtClean="0"/>
          </a:p>
          <a:p>
            <a:pPr marL="171450" indent="-171450">
              <a:buFont typeface="Arial" panose="020B0604020202020204" pitchFamily="34" charset="0"/>
              <a:buChar char="•"/>
            </a:pPr>
            <a:r>
              <a:rPr lang="en-US" baseline="0" dirty="0" smtClean="0"/>
              <a:t>Battery: 10kWh lithium ion </a:t>
            </a:r>
            <a:br>
              <a:rPr lang="en-US" baseline="0" dirty="0" smtClean="0"/>
            </a:br>
            <a:r>
              <a:rPr lang="en-US" baseline="0" dirty="0" smtClean="0"/>
              <a:t>(Stores energy from solar system or the grid)</a:t>
            </a:r>
            <a:br>
              <a:rPr lang="en-US" baseline="0" dirty="0" smtClean="0"/>
            </a:br>
            <a:r>
              <a:rPr lang="en-US" baseline="0" dirty="0" smtClean="0"/>
              <a:t>(patented triple protection to prevent overheating)</a:t>
            </a:r>
            <a:br>
              <a:rPr lang="en-US" baseline="0" dirty="0" smtClean="0"/>
            </a:br>
            <a:endParaRPr lang="en-US" baseline="0" dirty="0" smtClean="0"/>
          </a:p>
          <a:p>
            <a:pPr marL="171450" indent="-171450">
              <a:buFont typeface="Arial" panose="020B0604020202020204" pitchFamily="34" charset="0"/>
              <a:buChar char="•"/>
            </a:pPr>
            <a:r>
              <a:rPr lang="en-US" baseline="0" dirty="0" smtClean="0"/>
              <a:t>Size: inverter is 2’ x 4’ x 10”, wall mounted, battery is ground mounted cube, less than 2’, (approx. size of a night table)</a:t>
            </a:r>
            <a:br>
              <a:rPr lang="en-US" baseline="0" dirty="0" smtClean="0"/>
            </a:br>
            <a:r>
              <a:rPr lang="en-US" baseline="0" dirty="0" smtClean="0"/>
              <a:t>Sound: comparable to furnace</a:t>
            </a:r>
            <a:br>
              <a:rPr lang="en-US" baseline="0" dirty="0" smtClean="0"/>
            </a:br>
            <a:endParaRPr lang="en-US" baseline="0" dirty="0" smtClean="0"/>
          </a:p>
          <a:p>
            <a:pPr marL="171450" indent="-171450">
              <a:buFont typeface="Arial" panose="020B0604020202020204" pitchFamily="34" charset="0"/>
              <a:buChar char="•"/>
            </a:pPr>
            <a:r>
              <a:rPr lang="en-US" baseline="0" dirty="0" smtClean="0"/>
              <a:t>Bi-directional meter – accounts for both consumption and RE generation</a:t>
            </a:r>
            <a:br>
              <a:rPr lang="en-US" baseline="0" dirty="0" smtClean="0"/>
            </a:br>
            <a:endParaRPr lang="en-US" baseline="0" dirty="0" smtClean="0"/>
          </a:p>
          <a:p>
            <a:pPr marL="171450" indent="-171450">
              <a:buFont typeface="Arial" panose="020B0604020202020204" pitchFamily="34" charset="0"/>
              <a:buChar char="•"/>
            </a:pPr>
            <a:r>
              <a:rPr lang="en-US" baseline="0" dirty="0" smtClean="0"/>
              <a:t>Remote controller (see below)</a:t>
            </a:r>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66DF0C20-8DDE-430E-BCAB-B962B968BF2B}" type="slidenum">
              <a:rPr lang="en-US" smtClean="0"/>
              <a:pPr/>
              <a:t>7</a:t>
            </a:fld>
            <a:endParaRPr lang="en-US"/>
          </a:p>
        </p:txBody>
      </p:sp>
    </p:spTree>
    <p:extLst>
      <p:ext uri="{BB962C8B-B14F-4D97-AF65-F5344CB8AC3E}">
        <p14:creationId xmlns:p14="http://schemas.microsoft.com/office/powerpoint/2010/main" xmlns="" val="107248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F6944775-8FEF-4A21-9028-611DCB399106}"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F6944775-8FEF-4A21-9028-611DCB399106}"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6" name="Slide Number Placeholder 5"/>
          <p:cNvSpPr>
            <a:spLocks noGrp="1"/>
          </p:cNvSpPr>
          <p:nvPr>
            <p:ph type="sldNum" sz="quarter" idx="12"/>
          </p:nvPr>
        </p:nvSpPr>
        <p:spPr/>
        <p:txBody>
          <a:bodyPr/>
          <a:lstStyle/>
          <a:p>
            <a:fld id="{EBDF1C47-2B5A-4533-80CE-E6BFE117B9A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71600"/>
            <a:ext cx="8229600" cy="4754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BDF1C47-2B5A-4533-80CE-E6BFE117B9AA}" type="slidenum">
              <a:rPr lang="en-US" smtClean="0"/>
              <a:pPr/>
              <a:t>‹#›</a:t>
            </a:fld>
            <a:endParaRPr lang="en-US" dirty="0"/>
          </a:p>
        </p:txBody>
      </p:sp>
      <p:cxnSp>
        <p:nvCxnSpPr>
          <p:cNvPr id="7" name="Straight Connector 6"/>
          <p:cNvCxnSpPr/>
          <p:nvPr userDrawn="1"/>
        </p:nvCxnSpPr>
        <p:spPr>
          <a:xfrm>
            <a:off x="457200" y="1295400"/>
            <a:ext cx="8229600" cy="1588"/>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BDF1C47-2B5A-4533-80CE-E6BFE117B9A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 top/bot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07E9A2-CC32-4D08-808B-B28401C7F16D}" type="datetime1">
              <a:rPr lang="en-US" smtClean="0"/>
              <a:pPr/>
              <a:t>2/3/2017</a:t>
            </a:fld>
            <a:endParaRPr lang="en-CA"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CA" dirty="0" smtClean="0"/>
              <a:t>CONFIDENTIAL</a:t>
            </a:r>
            <a:endParaRPr lang="en-CA" dirty="0"/>
          </a:p>
        </p:txBody>
      </p:sp>
      <p:sp>
        <p:nvSpPr>
          <p:cNvPr id="5" name="Slide Number Placeholder 4"/>
          <p:cNvSpPr>
            <a:spLocks noGrp="1"/>
          </p:cNvSpPr>
          <p:nvPr>
            <p:ph type="sldNum" sz="quarter" idx="12"/>
          </p:nvPr>
        </p:nvSpPr>
        <p:spPr/>
        <p:txBody>
          <a:bodyPr/>
          <a:lstStyle/>
          <a:p>
            <a:fld id="{5A4967EE-C5E1-4323-9BE3-F6F768DC5ED5}" type="slidenum">
              <a:rPr lang="en-CA" smtClean="0"/>
              <a:pPr/>
              <a:t>‹#›</a:t>
            </a:fld>
            <a:endParaRPr lang="en-CA" dirty="0"/>
          </a:p>
        </p:txBody>
      </p:sp>
      <p:sp>
        <p:nvSpPr>
          <p:cNvPr id="6" name="Content Placeholder 2"/>
          <p:cNvSpPr>
            <a:spLocks noGrp="1"/>
          </p:cNvSpPr>
          <p:nvPr>
            <p:ph sz="half" idx="1"/>
          </p:nvPr>
        </p:nvSpPr>
        <p:spPr>
          <a:xfrm>
            <a:off x="457200" y="1371600"/>
            <a:ext cx="8258204" cy="234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Content Placeholder 3"/>
          <p:cNvSpPr>
            <a:spLocks noGrp="1"/>
          </p:cNvSpPr>
          <p:nvPr>
            <p:ph sz="half" idx="2"/>
          </p:nvPr>
        </p:nvSpPr>
        <p:spPr>
          <a:xfrm>
            <a:off x="461962" y="3810000"/>
            <a:ext cx="8253442" cy="23764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8" name="Title 7"/>
          <p:cNvSpPr>
            <a:spLocks noGrp="1"/>
          </p:cNvSpPr>
          <p:nvPr>
            <p:ph type="title"/>
          </p:nvPr>
        </p:nvSpPr>
        <p:spPr>
          <a:xfrm>
            <a:off x="457200" y="274638"/>
            <a:ext cx="8229600" cy="944562"/>
          </a:xfrm>
        </p:spPr>
        <p:txBody>
          <a:bodyPr/>
          <a:lstStyle/>
          <a:p>
            <a:r>
              <a:rPr lang="en-US" smtClean="0"/>
              <a:t>Click to edit Master title style</a:t>
            </a:r>
            <a:endParaRPr lang="en-US"/>
          </a:p>
        </p:txBody>
      </p:sp>
      <p:cxnSp>
        <p:nvCxnSpPr>
          <p:cNvPr id="9" name="Straight Connector 8"/>
          <p:cNvCxnSpPr/>
          <p:nvPr userDrawn="1"/>
        </p:nvCxnSpPr>
        <p:spPr>
          <a:xfrm>
            <a:off x="457200" y="1295400"/>
            <a:ext cx="8229600" cy="1588"/>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6" name="Slide Number Placeholder 5"/>
          <p:cNvSpPr>
            <a:spLocks noGrp="1"/>
          </p:cNvSpPr>
          <p:nvPr>
            <p:ph type="sldNum" sz="quarter" idx="12"/>
          </p:nvPr>
        </p:nvSpPr>
        <p:spPr/>
        <p:txBody>
          <a:bodyPr/>
          <a:lstStyle/>
          <a:p>
            <a:fld id="{EBDF1C47-2B5A-4533-80CE-E6BFE117B9AA}" type="slidenum">
              <a:rPr lang="en-US" smtClean="0"/>
              <a:pPr/>
              <a:t>‹#›</a:t>
            </a:fld>
            <a:endParaRPr lang="en-US" dirty="0"/>
          </a:p>
        </p:txBody>
      </p:sp>
      <p:cxnSp>
        <p:nvCxnSpPr>
          <p:cNvPr id="8" name="Straight Connector 7"/>
          <p:cNvCxnSpPr/>
          <p:nvPr userDrawn="1"/>
        </p:nvCxnSpPr>
        <p:spPr>
          <a:xfrm>
            <a:off x="457200" y="1295400"/>
            <a:ext cx="8229600" cy="1588"/>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6" name="Slide Number Placeholder 5"/>
          <p:cNvSpPr>
            <a:spLocks noGrp="1"/>
          </p:cNvSpPr>
          <p:nvPr>
            <p:ph type="sldNum" sz="quarter" idx="12"/>
          </p:nvPr>
        </p:nvSpPr>
        <p:spPr/>
        <p:txBody>
          <a:bodyPr/>
          <a:lstStyle/>
          <a:p>
            <a:fld id="{EBDF1C47-2B5A-4533-80CE-E6BFE117B9A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7" name="Slide Number Placeholder 6"/>
          <p:cNvSpPr>
            <a:spLocks noGrp="1"/>
          </p:cNvSpPr>
          <p:nvPr>
            <p:ph type="sldNum" sz="quarter" idx="12"/>
          </p:nvPr>
        </p:nvSpPr>
        <p:spPr/>
        <p:txBody>
          <a:bodyPr/>
          <a:lstStyle/>
          <a:p>
            <a:fld id="{EBDF1C47-2B5A-4533-80CE-E6BFE117B9AA}" type="slidenum">
              <a:rPr lang="en-US" smtClean="0"/>
              <a:pPr/>
              <a:t>‹#›</a:t>
            </a:fld>
            <a:endParaRPr lang="en-US" dirty="0"/>
          </a:p>
        </p:txBody>
      </p:sp>
      <p:cxnSp>
        <p:nvCxnSpPr>
          <p:cNvPr id="8" name="Straight Connector 7"/>
          <p:cNvCxnSpPr/>
          <p:nvPr userDrawn="1"/>
        </p:nvCxnSpPr>
        <p:spPr>
          <a:xfrm>
            <a:off x="457200" y="1295400"/>
            <a:ext cx="8229600" cy="1588"/>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9" name="Slide Number Placeholder 8"/>
          <p:cNvSpPr>
            <a:spLocks noGrp="1"/>
          </p:cNvSpPr>
          <p:nvPr>
            <p:ph type="sldNum" sz="quarter" idx="12"/>
          </p:nvPr>
        </p:nvSpPr>
        <p:spPr/>
        <p:txBody>
          <a:bodyPr/>
          <a:lstStyle/>
          <a:p>
            <a:fld id="{EBDF1C47-2B5A-4533-80CE-E6BFE117B9AA}" type="slidenum">
              <a:rPr lang="en-US" smtClean="0"/>
              <a:pPr/>
              <a:t>‹#›</a:t>
            </a:fld>
            <a:endParaRPr lang="en-US" dirty="0"/>
          </a:p>
        </p:txBody>
      </p:sp>
      <p:cxnSp>
        <p:nvCxnSpPr>
          <p:cNvPr id="10" name="Straight Connector 9"/>
          <p:cNvCxnSpPr/>
          <p:nvPr userDrawn="1"/>
        </p:nvCxnSpPr>
        <p:spPr>
          <a:xfrm>
            <a:off x="457200" y="1295400"/>
            <a:ext cx="8229600" cy="1588"/>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5" name="Slide Number Placeholder 4"/>
          <p:cNvSpPr>
            <a:spLocks noGrp="1"/>
          </p:cNvSpPr>
          <p:nvPr>
            <p:ph type="sldNum" sz="quarter" idx="12"/>
          </p:nvPr>
        </p:nvSpPr>
        <p:spPr/>
        <p:txBody>
          <a:bodyPr/>
          <a:lstStyle/>
          <a:p>
            <a:fld id="{EBDF1C47-2B5A-4533-80CE-E6BFE117B9AA}" type="slidenum">
              <a:rPr lang="en-US" smtClean="0"/>
              <a:pPr/>
              <a:t>‹#›</a:t>
            </a:fld>
            <a:endParaRPr lang="en-US" dirty="0"/>
          </a:p>
        </p:txBody>
      </p:sp>
      <p:cxnSp>
        <p:nvCxnSpPr>
          <p:cNvPr id="6" name="Straight Connector 5"/>
          <p:cNvCxnSpPr/>
          <p:nvPr userDrawn="1"/>
        </p:nvCxnSpPr>
        <p:spPr>
          <a:xfrm>
            <a:off x="457200" y="1295400"/>
            <a:ext cx="8229600" cy="1588"/>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4" name="Slide Number Placeholder 3"/>
          <p:cNvSpPr>
            <a:spLocks noGrp="1"/>
          </p:cNvSpPr>
          <p:nvPr>
            <p:ph type="sldNum" sz="quarter" idx="12"/>
          </p:nvPr>
        </p:nvSpPr>
        <p:spPr/>
        <p:txBody>
          <a:bodyPr/>
          <a:lstStyle/>
          <a:p>
            <a:fld id="{EBDF1C47-2B5A-4533-80CE-E6BFE117B9A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7" name="Slide Number Placeholder 6"/>
          <p:cNvSpPr>
            <a:spLocks noGrp="1"/>
          </p:cNvSpPr>
          <p:nvPr>
            <p:ph type="sldNum" sz="quarter" idx="12"/>
          </p:nvPr>
        </p:nvSpPr>
        <p:spPr/>
        <p:txBody>
          <a:bodyPr/>
          <a:lstStyle/>
          <a:p>
            <a:fld id="{EBDF1C47-2B5A-4533-80CE-E6BFE117B9A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8E354-8A37-4361-A960-36907E8DB91C}" type="datetimeFigureOut">
              <a:rPr lang="en-US" smtClean="0"/>
              <a:pPr/>
              <a:t>2/3/2017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BDF1C47-2B5A-4533-80CE-E6BFE117B9A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8E354-8A37-4361-A960-36907E8DB91C}" type="datetimeFigureOut">
              <a:rPr lang="en-US" smtClean="0"/>
              <a:pPr/>
              <a:t>2/3/2017</a:t>
            </a:fld>
            <a:endParaRPr lang="en-US" dirty="0"/>
          </a:p>
        </p:txBody>
      </p:sp>
      <p:sp>
        <p:nvSpPr>
          <p:cNvPr id="6" name="Slide Number Placeholder 5"/>
          <p:cNvSpPr>
            <a:spLocks noGrp="1" noChangeAspect="1"/>
          </p:cNvSpPr>
          <p:nvPr>
            <p:ph type="sldNum" sz="quarter" idx="4"/>
          </p:nvPr>
        </p:nvSpPr>
        <p:spPr>
          <a:xfrm>
            <a:off x="6553202" y="6356351"/>
            <a:ext cx="2048253" cy="350520"/>
          </a:xfrm>
          <a:prstGeom prst="rect">
            <a:avLst/>
          </a:prstGeom>
        </p:spPr>
        <p:txBody>
          <a:bodyPr vert="horz" lIns="91440" tIns="45720" rIns="91440" bIns="45720" rtlCol="0" anchor="ctr"/>
          <a:lstStyle>
            <a:lvl1pPr algn="r">
              <a:defRPr sz="1200">
                <a:solidFill>
                  <a:schemeClr val="tx1">
                    <a:tint val="75000"/>
                  </a:schemeClr>
                </a:solidFill>
              </a:defRPr>
            </a:lvl1pPr>
          </a:lstStyle>
          <a:p>
            <a:fld id="{EBDF1C47-2B5A-4533-80CE-E6BFE117B9AA}" type="slidenum">
              <a:rPr lang="en-US" smtClean="0"/>
              <a:pPr/>
              <a:t>‹#›</a:t>
            </a:fld>
            <a:endParaRPr lang="en-US" dirty="0"/>
          </a:p>
        </p:txBody>
      </p:sp>
      <p:pic>
        <p:nvPicPr>
          <p:cNvPr id="10" name="Picture 9" descr="Panasonic_blue_noR"/>
          <p:cNvPicPr>
            <a:picLocks noChangeAspect="1"/>
          </p:cNvPicPr>
          <p:nvPr userDrawn="1"/>
        </p:nvPicPr>
        <p:blipFill>
          <a:blip r:embed="rId14" cstate="print"/>
          <a:stretch>
            <a:fillRect/>
          </a:stretch>
        </p:blipFill>
        <p:spPr bwMode="auto">
          <a:xfrm>
            <a:off x="6934200" y="6477000"/>
            <a:ext cx="1143000" cy="1711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Vaughan%20pilot%20video%20PESCA.av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4.wmf"/><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gif"/><Relationship Id="rId9"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news.panasonic.com/global/assets_c/2015/03/Fujisawa%20Sustainable%20Smart%20Town%20global%20%283%29-thumb-640xauto-305356.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933" b="926"/>
          <a:stretch/>
        </p:blipFill>
        <p:spPr bwMode="auto">
          <a:xfrm>
            <a:off x="0" y="0"/>
            <a:ext cx="9144000" cy="396774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93142" y="4252477"/>
            <a:ext cx="3957716" cy="602674"/>
          </a:xfrm>
          <a:prstGeom prst="rect">
            <a:avLst/>
          </a:prstGeom>
        </p:spPr>
      </p:pic>
      <p:sp>
        <p:nvSpPr>
          <p:cNvPr id="6" name="Rectangle 5"/>
          <p:cNvSpPr/>
          <p:nvPr/>
        </p:nvSpPr>
        <p:spPr>
          <a:xfrm>
            <a:off x="401053" y="1027455"/>
            <a:ext cx="8341895" cy="1569660"/>
          </a:xfrm>
          <a:prstGeom prst="rect">
            <a:avLst/>
          </a:prstGeom>
        </p:spPr>
        <p:txBody>
          <a:bodyPr wrap="square">
            <a:spAutoFit/>
          </a:bodyPr>
          <a:lstStyle/>
          <a:p>
            <a:pPr algn="ctr"/>
            <a:r>
              <a:rPr lang="en-US" sz="4800" b="1" dirty="0" smtClean="0">
                <a:solidFill>
                  <a:schemeClr val="bg1"/>
                </a:solidFill>
                <a:effectLst>
                  <a:outerShdw blurRad="254000" dist="25400" dir="5400000" algn="t" rotWithShape="0">
                    <a:prstClr val="black">
                      <a:alpha val="95000"/>
                    </a:prstClr>
                  </a:outerShdw>
                </a:effectLst>
                <a:latin typeface="+mj-lt"/>
                <a:cs typeface="Arial" panose="020B0604020202020204" pitchFamily="34" charset="0"/>
              </a:rPr>
              <a:t>RESIDENTIAL SOLAR + </a:t>
            </a:r>
            <a:br>
              <a:rPr lang="en-US" sz="4800" b="1" dirty="0" smtClean="0">
                <a:solidFill>
                  <a:schemeClr val="bg1"/>
                </a:solidFill>
                <a:effectLst>
                  <a:outerShdw blurRad="254000" dist="25400" dir="5400000" algn="t" rotWithShape="0">
                    <a:prstClr val="black">
                      <a:alpha val="95000"/>
                    </a:prstClr>
                  </a:outerShdw>
                </a:effectLst>
                <a:latin typeface="+mj-lt"/>
                <a:cs typeface="Arial" panose="020B0604020202020204" pitchFamily="34" charset="0"/>
              </a:rPr>
            </a:br>
            <a:r>
              <a:rPr lang="en-US" sz="4800" b="1" dirty="0" smtClean="0">
                <a:solidFill>
                  <a:schemeClr val="bg1"/>
                </a:solidFill>
                <a:effectLst>
                  <a:outerShdw blurRad="254000" dist="25400" dir="5400000" algn="t" rotWithShape="0">
                    <a:prstClr val="black">
                      <a:alpha val="95000"/>
                    </a:prstClr>
                  </a:outerShdw>
                </a:effectLst>
                <a:latin typeface="+mj-lt"/>
                <a:cs typeface="Arial" panose="020B0604020202020204" pitchFamily="34" charset="0"/>
              </a:rPr>
              <a:t>ENERGY STORAGE</a:t>
            </a:r>
            <a:endParaRPr lang="en-US" sz="4800" dirty="0">
              <a:solidFill>
                <a:schemeClr val="bg1"/>
              </a:solidFill>
              <a:effectLst>
                <a:outerShdw blurRad="254000" dist="25400" dir="5400000" algn="t" rotWithShape="0">
                  <a:prstClr val="black">
                    <a:alpha val="95000"/>
                  </a:prstClr>
                </a:outerShdw>
              </a:effectLst>
              <a:latin typeface="+mj-lt"/>
            </a:endParaRPr>
          </a:p>
        </p:txBody>
      </p:sp>
      <p:sp>
        <p:nvSpPr>
          <p:cNvPr id="2" name="Title 1"/>
          <p:cNvSpPr>
            <a:spLocks noGrp="1"/>
          </p:cNvSpPr>
          <p:nvPr>
            <p:ph type="title"/>
          </p:nvPr>
        </p:nvSpPr>
        <p:spPr>
          <a:xfrm>
            <a:off x="628650" y="4995195"/>
            <a:ext cx="7886700" cy="1809869"/>
          </a:xfrm>
        </p:spPr>
        <p:txBody>
          <a:bodyPr>
            <a:noAutofit/>
          </a:bodyPr>
          <a:lstStyle/>
          <a:p>
            <a:r>
              <a:rPr lang="en-US" sz="2400" b="1" dirty="0" smtClean="0">
                <a:latin typeface="+mn-lt"/>
                <a:cs typeface="Arial" panose="020B0604020202020204" pitchFamily="34" charset="0"/>
              </a:rPr>
              <a:t/>
            </a:r>
            <a:br>
              <a:rPr lang="en-US" sz="2400" b="1" dirty="0" smtClean="0">
                <a:latin typeface="+mn-lt"/>
                <a:cs typeface="Arial" panose="020B0604020202020204" pitchFamily="34" charset="0"/>
              </a:rPr>
            </a:br>
            <a:r>
              <a:rPr lang="en-US" sz="2400" b="1" dirty="0" smtClean="0">
                <a:cs typeface="Arial" panose="020B0604020202020204" pitchFamily="34" charset="0"/>
              </a:rPr>
              <a:t>SWITCH </a:t>
            </a:r>
            <a:r>
              <a:rPr lang="en-US" sz="2400" b="1" dirty="0">
                <a:cs typeface="Arial" panose="020B0604020202020204" pitchFamily="34" charset="0"/>
              </a:rPr>
              <a:t>Event</a:t>
            </a:r>
            <a:r>
              <a:rPr lang="en-US" sz="2400" b="1" dirty="0" smtClean="0">
                <a:latin typeface="+mn-lt"/>
                <a:cs typeface="Arial" panose="020B0604020202020204" pitchFamily="34" charset="0"/>
              </a:rPr>
              <a:t/>
            </a:r>
            <a:br>
              <a:rPr lang="en-US" sz="2400" b="1" dirty="0" smtClean="0">
                <a:latin typeface="+mn-lt"/>
                <a:cs typeface="Arial" panose="020B0604020202020204" pitchFamily="34" charset="0"/>
              </a:rPr>
            </a:br>
            <a:r>
              <a:rPr lang="en-US" sz="2400" b="1" dirty="0" smtClean="0">
                <a:latin typeface="+mn-lt"/>
                <a:cs typeface="Arial" panose="020B0604020202020204" pitchFamily="34" charset="0"/>
              </a:rPr>
              <a:t>Sylvie Briz </a:t>
            </a:r>
            <a:br>
              <a:rPr lang="en-US" sz="2400" b="1" dirty="0" smtClean="0">
                <a:latin typeface="+mn-lt"/>
                <a:cs typeface="Arial" panose="020B0604020202020204" pitchFamily="34" charset="0"/>
              </a:rPr>
            </a:br>
            <a:r>
              <a:rPr lang="en-US" sz="1800" b="1" dirty="0">
                <a:cs typeface="Arial" panose="020B0604020202020204" pitchFamily="34" charset="0"/>
              </a:rPr>
              <a:t>Feb 3, 2017</a:t>
            </a:r>
            <a:r>
              <a:rPr lang="en-US" sz="1800" dirty="0" smtClean="0">
                <a:latin typeface="+mn-lt"/>
                <a:cs typeface="Arial" panose="020B0604020202020204" pitchFamily="34" charset="0"/>
              </a:rPr>
              <a:t/>
            </a:r>
            <a:br>
              <a:rPr lang="en-US" sz="1800" dirty="0" smtClean="0">
                <a:latin typeface="+mn-lt"/>
                <a:cs typeface="Arial" panose="020B0604020202020204" pitchFamily="34" charset="0"/>
              </a:rPr>
            </a:br>
            <a:endParaRPr lang="en-US" sz="2000" b="1" dirty="0">
              <a:latin typeface="+mn-lt"/>
              <a:cs typeface="Arial" panose="020B0604020202020204" pitchFamily="34" charset="0"/>
            </a:endParaRPr>
          </a:p>
        </p:txBody>
      </p:sp>
      <p:sp>
        <p:nvSpPr>
          <p:cNvPr id="5" name="Rectangle 4"/>
          <p:cNvSpPr/>
          <p:nvPr/>
        </p:nvSpPr>
        <p:spPr>
          <a:xfrm>
            <a:off x="3808329" y="3976083"/>
            <a:ext cx="1527341" cy="276999"/>
          </a:xfrm>
          <a:prstGeom prst="rect">
            <a:avLst/>
          </a:prstGeom>
        </p:spPr>
        <p:txBody>
          <a:bodyPr wrap="none">
            <a:spAutoFit/>
          </a:bodyPr>
          <a:lstStyle/>
          <a:p>
            <a:pPr algn="ctr"/>
            <a:r>
              <a:rPr lang="en-US" sz="1200" dirty="0" smtClean="0">
                <a:cs typeface="Arial" panose="020B0604020202020204" pitchFamily="34" charset="0"/>
              </a:rPr>
              <a:t>BROUGHT TO YOU BY</a:t>
            </a:r>
            <a:endParaRPr lang="en-US" dirty="0">
              <a:cs typeface="Arial" panose="020B0604020202020204" pitchFamily="34" charset="0"/>
            </a:endParaRPr>
          </a:p>
        </p:txBody>
      </p:sp>
      <p:sp>
        <p:nvSpPr>
          <p:cNvPr id="10" name="TextBox 9"/>
          <p:cNvSpPr txBox="1"/>
          <p:nvPr/>
        </p:nvSpPr>
        <p:spPr>
          <a:xfrm>
            <a:off x="6286499" y="3424255"/>
            <a:ext cx="2728913" cy="461665"/>
          </a:xfrm>
          <a:prstGeom prst="rect">
            <a:avLst/>
          </a:prstGeom>
          <a:noFill/>
        </p:spPr>
        <p:txBody>
          <a:bodyPr wrap="square" rtlCol="0">
            <a:spAutoFit/>
          </a:bodyPr>
          <a:lstStyle/>
          <a:p>
            <a:pPr algn="r"/>
            <a:r>
              <a:rPr lang="en-CA" sz="1200" b="1" i="1" dirty="0" smtClean="0">
                <a:solidFill>
                  <a:schemeClr val="bg1"/>
                </a:solidFill>
              </a:rPr>
              <a:t>Fujisawa, Japan</a:t>
            </a:r>
          </a:p>
          <a:p>
            <a:pPr algn="r"/>
            <a:r>
              <a:rPr lang="en-CA" sz="1200" b="1" i="1" dirty="0">
                <a:solidFill>
                  <a:schemeClr val="bg1"/>
                </a:solidFill>
              </a:rPr>
              <a:t>Panasonic’s Smart Sustainable </a:t>
            </a:r>
            <a:r>
              <a:rPr lang="en-CA" sz="1200" b="1" i="1" dirty="0" smtClean="0">
                <a:solidFill>
                  <a:schemeClr val="bg1"/>
                </a:solidFill>
              </a:rPr>
              <a:t>Town</a:t>
            </a:r>
            <a:endParaRPr lang="en-CA" sz="1200" b="1" i="1" dirty="0">
              <a:solidFill>
                <a:schemeClr val="bg1"/>
              </a:solidFill>
            </a:endParaRPr>
          </a:p>
        </p:txBody>
      </p:sp>
    </p:spTree>
    <p:extLst>
      <p:ext uri="{BB962C8B-B14F-4D97-AF65-F5344CB8AC3E}">
        <p14:creationId xmlns:p14="http://schemas.microsoft.com/office/powerpoint/2010/main" xmlns="" val="4266788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51520" y="332656"/>
            <a:ext cx="8001001" cy="745629"/>
          </a:xfrm>
        </p:spPr>
        <p:txBody>
          <a:bodyPr>
            <a:normAutofit/>
          </a:bodyPr>
          <a:lstStyle/>
          <a:p>
            <a:pPr marL="171450"/>
            <a:r>
              <a:rPr lang="en-US" sz="3200" b="1" dirty="0" smtClean="0">
                <a:latin typeface="+mn-lt"/>
                <a:cs typeface="Arial" panose="020B0604020202020204" pitchFamily="34" charset="0"/>
              </a:rPr>
              <a:t>User-Friendly Monitoring </a:t>
            </a:r>
            <a:endParaRPr lang="en-US" sz="3200" dirty="0">
              <a:latin typeface="+mn-lt"/>
              <a:cs typeface="Arial" panose="020B0604020202020204" pitchFamily="34" charset="0"/>
            </a:endParaRPr>
          </a:p>
        </p:txBody>
      </p:sp>
      <p:pic>
        <p:nvPicPr>
          <p:cNvPr id="4" name="Picture 3">
            <a:hlinkClick r:id="rId3" action="ppaction://hlinkfile"/>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3648" y="1412776"/>
            <a:ext cx="7348873" cy="4920275"/>
          </a:xfrm>
          <a:prstGeom prst="rect">
            <a:avLst/>
          </a:prstGeom>
        </p:spPr>
      </p:pic>
    </p:spTree>
    <p:extLst>
      <p:ext uri="{BB962C8B-B14F-4D97-AF65-F5344CB8AC3E}">
        <p14:creationId xmlns:p14="http://schemas.microsoft.com/office/powerpoint/2010/main" xmlns="" val="2223832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55576" y="391113"/>
            <a:ext cx="8096024" cy="745629"/>
          </a:xfrm>
        </p:spPr>
        <p:txBody>
          <a:bodyPr>
            <a:noAutofit/>
          </a:bodyPr>
          <a:lstStyle/>
          <a:p>
            <a:pPr marL="167879"/>
            <a:r>
              <a:rPr lang="en-US" sz="3200" b="1" dirty="0" smtClean="0">
                <a:latin typeface="+mn-lt"/>
                <a:cs typeface="Arial" panose="020B0604020202020204" pitchFamily="34" charset="0"/>
              </a:rPr>
              <a:t>Detailed Views to Track Performance </a:t>
            </a:r>
            <a:endParaRPr lang="en-US" sz="3200" b="1" dirty="0">
              <a:latin typeface="+mn-lt"/>
              <a:cs typeface="Arial" panose="020B0604020202020204" pitchFamily="34" charset="0"/>
            </a:endParaRPr>
          </a:p>
        </p:txBody>
      </p:sp>
      <p:sp>
        <p:nvSpPr>
          <p:cNvPr id="11" name="Content Placeholder 2"/>
          <p:cNvSpPr>
            <a:spLocks noGrp="1"/>
          </p:cNvSpPr>
          <p:nvPr>
            <p:ph idx="1"/>
          </p:nvPr>
        </p:nvSpPr>
        <p:spPr>
          <a:xfrm>
            <a:off x="13034" y="5559031"/>
            <a:ext cx="9144000" cy="339327"/>
          </a:xfrm>
        </p:spPr>
        <p:txBody>
          <a:bodyPr>
            <a:noAutofit/>
          </a:bodyPr>
          <a:lstStyle/>
          <a:p>
            <a:pPr marL="0" indent="0" algn="ctr">
              <a:lnSpc>
                <a:spcPct val="150000"/>
              </a:lnSpc>
              <a:buNone/>
            </a:pPr>
            <a:r>
              <a:rPr lang="en-US" sz="1500" b="1" dirty="0">
                <a:solidFill>
                  <a:schemeClr val="accent5"/>
                </a:solidFill>
                <a:latin typeface="Arial" panose="020B0604020202020204" pitchFamily="34" charset="0"/>
                <a:cs typeface="Arial" panose="020B0604020202020204" pitchFamily="34" charset="0"/>
              </a:rPr>
              <a:t>Track Performance Hourly, Daily, Monthly and Over the System’s Lifetime</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1628800"/>
            <a:ext cx="8384056" cy="3727817"/>
          </a:xfrm>
          <a:prstGeom prst="rect">
            <a:avLst/>
          </a:prstGeom>
          <a:ln>
            <a:gradFill flip="none" rotWithShape="1">
              <a:gsLst>
                <a:gs pos="0">
                  <a:schemeClr val="accent1">
                    <a:lumMod val="20000"/>
                    <a:lumOff val="80000"/>
                  </a:schemeClr>
                </a:gs>
                <a:gs pos="48000">
                  <a:schemeClr val="accent6">
                    <a:lumMod val="40000"/>
                    <a:lumOff val="60000"/>
                  </a:schemeClr>
                </a:gs>
                <a:gs pos="100000">
                  <a:srgbClr val="7030A0"/>
                </a:gs>
              </a:gsLst>
              <a:lin ang="16200000" scaled="1"/>
              <a:tileRect/>
            </a:gradFill>
          </a:ln>
        </p:spPr>
      </p:pic>
    </p:spTree>
    <p:extLst>
      <p:ext uri="{BB962C8B-B14F-4D97-AF65-F5344CB8AC3E}">
        <p14:creationId xmlns:p14="http://schemas.microsoft.com/office/powerpoint/2010/main" xmlns="" val="1530141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65631" y="343659"/>
            <a:ext cx="7233465" cy="745629"/>
          </a:xfrm>
        </p:spPr>
        <p:txBody>
          <a:bodyPr>
            <a:normAutofit/>
          </a:bodyPr>
          <a:lstStyle/>
          <a:p>
            <a:pPr marL="171450"/>
            <a:r>
              <a:rPr lang="en-US" sz="2400" b="1" dirty="0" smtClean="0">
                <a:latin typeface="Arial" panose="020B0604020202020204" pitchFamily="34" charset="0"/>
                <a:cs typeface="Arial" panose="020B0604020202020204" pitchFamily="34" charset="0"/>
              </a:rPr>
              <a:t>User-Friendly Remote Control </a:t>
            </a:r>
            <a:endParaRPr lang="en-US" sz="2400" b="1" dirty="0">
              <a:latin typeface="Arial" panose="020B0604020202020204" pitchFamily="34" charset="0"/>
              <a:cs typeface="Arial" panose="020B0604020202020204" pitchFamily="34" charset="0"/>
            </a:endParaRPr>
          </a:p>
        </p:txBody>
      </p:sp>
      <p:sp>
        <p:nvSpPr>
          <p:cNvPr id="15" name="Content Placeholder 2"/>
          <p:cNvSpPr>
            <a:spLocks noGrp="1"/>
          </p:cNvSpPr>
          <p:nvPr>
            <p:ph idx="1"/>
          </p:nvPr>
        </p:nvSpPr>
        <p:spPr>
          <a:xfrm>
            <a:off x="0" y="5696441"/>
            <a:ext cx="9144000" cy="587576"/>
          </a:xfrm>
        </p:spPr>
        <p:txBody>
          <a:bodyPr>
            <a:noAutofit/>
          </a:bodyPr>
          <a:lstStyle/>
          <a:p>
            <a:pPr marL="0" indent="0" algn="ctr">
              <a:lnSpc>
                <a:spcPct val="100000"/>
              </a:lnSpc>
              <a:buNone/>
            </a:pPr>
            <a:r>
              <a:rPr lang="en-US" sz="1800" b="1" dirty="0">
                <a:solidFill>
                  <a:schemeClr val="accent5"/>
                </a:solidFill>
                <a:latin typeface="Arial" panose="020B0604020202020204" pitchFamily="34" charset="0"/>
                <a:cs typeface="Arial" panose="020B0604020202020204" pitchFamily="34" charset="0"/>
              </a:rPr>
              <a:t>Simple, Thermostat Sized: Easily Set Time and Depth of Discharge</a:t>
            </a:r>
          </a:p>
        </p:txBody>
      </p:sp>
      <p:pic>
        <p:nvPicPr>
          <p:cNvPr id="16"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94334" y="1904554"/>
            <a:ext cx="4816904" cy="3612678"/>
          </a:xfrm>
          <a:prstGeom prst="rect">
            <a:avLst/>
          </a:prstGeom>
          <a:ln w="38100">
            <a:solidFill>
              <a:schemeClr val="tx1"/>
            </a:solidFill>
          </a:ln>
        </p:spPr>
      </p:pic>
      <p:pic>
        <p:nvPicPr>
          <p:cNvPr id="2" name="Picture 1"/>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50000"/>
                    </a14:imgEffect>
                    <a14:imgEffect>
                      <a14:saturation sat="33000"/>
                    </a14:imgEffect>
                    <a14:imgEffect>
                      <a14:brightnessContrast bright="40000"/>
                    </a14:imgEffect>
                  </a14:imgLayer>
                </a14:imgProps>
              </a:ext>
              <a:ext uri="{28A0092B-C50C-407E-A947-70E740481C1C}">
                <a14:useLocalDpi xmlns:a14="http://schemas.microsoft.com/office/drawing/2010/main" xmlns="" val="0"/>
              </a:ext>
            </a:extLst>
          </a:blip>
          <a:srcRect l="10256" t="10256" r="17948"/>
          <a:stretch/>
        </p:blipFill>
        <p:spPr>
          <a:xfrm>
            <a:off x="719891" y="1721286"/>
            <a:ext cx="2694822" cy="2526395"/>
          </a:xfrm>
          <a:prstGeom prst="rect">
            <a:avLst/>
          </a:prstGeom>
        </p:spPr>
      </p:pic>
      <p:sp>
        <p:nvSpPr>
          <p:cNvPr id="3" name="Rectangle 2"/>
          <p:cNvSpPr/>
          <p:nvPr/>
        </p:nvSpPr>
        <p:spPr>
          <a:xfrm>
            <a:off x="1369762" y="2321361"/>
            <a:ext cx="1344863" cy="1013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Connector 9"/>
          <p:cNvCxnSpPr>
            <a:endCxn id="16" idx="1"/>
          </p:cNvCxnSpPr>
          <p:nvPr/>
        </p:nvCxnSpPr>
        <p:spPr>
          <a:xfrm>
            <a:off x="2714625" y="2831836"/>
            <a:ext cx="1079709" cy="8790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22282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47215" y="3828138"/>
            <a:ext cx="1719617" cy="62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descr="Slide15"/>
          <p:cNvPicPr>
            <a:picLocks noGrp="1" noChangeAspect="1"/>
          </p:cNvPicPr>
          <p:nvPr isPhoto="1"/>
        </p:nvPicPr>
        <p:blipFill rotWithShape="1">
          <a:blip r:embed="rId3" cstate="print">
            <a:lum/>
            <a:extLst>
              <a:ext uri="{28A0092B-C50C-407E-A947-70E740481C1C}">
                <a14:useLocalDpi xmlns:a14="http://schemas.microsoft.com/office/drawing/2010/main" xmlns="" val="0"/>
              </a:ext>
            </a:extLst>
          </a:blip>
          <a:srcRect l="13470" t="27454" r="14285" b="23130"/>
          <a:stretch/>
        </p:blipFill>
        <p:spPr>
          <a:xfrm>
            <a:off x="181928" y="2016242"/>
            <a:ext cx="4436601" cy="1707038"/>
          </a:xfrm>
          <a:prstGeom prst="rect">
            <a:avLst/>
          </a:prstGeom>
          <a:noFill/>
          <a:ln>
            <a:noFill/>
          </a:ln>
        </p:spPr>
      </p:pic>
      <p:pic>
        <p:nvPicPr>
          <p:cNvPr id="17" name="Picture 16" descr="Slide16"/>
          <p:cNvPicPr>
            <a:picLocks noGrp="1" noChangeAspect="1"/>
          </p:cNvPicPr>
          <p:nvPr isPhoto="1"/>
        </p:nvPicPr>
        <p:blipFill rotWithShape="1">
          <a:blip r:embed="rId4" cstate="print">
            <a:lum/>
            <a:extLst>
              <a:ext uri="{28A0092B-C50C-407E-A947-70E740481C1C}">
                <a14:useLocalDpi xmlns:a14="http://schemas.microsoft.com/office/drawing/2010/main" xmlns="" val="0"/>
              </a:ext>
            </a:extLst>
          </a:blip>
          <a:srcRect l="20744" t="27494" r="14242" b="23558"/>
          <a:stretch/>
        </p:blipFill>
        <p:spPr>
          <a:xfrm>
            <a:off x="4922705" y="2033931"/>
            <a:ext cx="3940574" cy="1668878"/>
          </a:xfrm>
          <a:prstGeom prst="rect">
            <a:avLst/>
          </a:prstGeom>
          <a:noFill/>
          <a:ln>
            <a:noFill/>
          </a:ln>
        </p:spPr>
      </p:pic>
      <p:cxnSp>
        <p:nvCxnSpPr>
          <p:cNvPr id="20" name="Straight Connector 19"/>
          <p:cNvCxnSpPr/>
          <p:nvPr/>
        </p:nvCxnSpPr>
        <p:spPr>
          <a:xfrm>
            <a:off x="4734791" y="2003121"/>
            <a:ext cx="0" cy="162285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Picture 20" descr="Slide27"/>
          <p:cNvPicPr>
            <a:picLocks noGrp="1" noChangeAspect="1"/>
          </p:cNvPicPr>
          <p:nvPr isPhoto="1"/>
        </p:nvPicPr>
        <p:blipFill rotWithShape="1">
          <a:blip r:embed="rId5" cstate="print">
            <a:lum/>
            <a:extLst>
              <a:ext uri="{28A0092B-C50C-407E-A947-70E740481C1C}">
                <a14:useLocalDpi xmlns:a14="http://schemas.microsoft.com/office/drawing/2010/main" xmlns="" val="0"/>
              </a:ext>
            </a:extLst>
          </a:blip>
          <a:srcRect l="66212" t="40473" r="13933" b="52912"/>
          <a:stretch/>
        </p:blipFill>
        <p:spPr>
          <a:xfrm>
            <a:off x="7729538" y="2482166"/>
            <a:ext cx="1219704" cy="228600"/>
          </a:xfrm>
          <a:prstGeom prst="rect">
            <a:avLst/>
          </a:prstGeom>
          <a:noFill/>
          <a:ln>
            <a:noFill/>
          </a:ln>
        </p:spPr>
      </p:pic>
      <p:sp>
        <p:nvSpPr>
          <p:cNvPr id="27" name="Content Placeholder 2"/>
          <p:cNvSpPr txBox="1">
            <a:spLocks/>
          </p:cNvSpPr>
          <p:nvPr/>
        </p:nvSpPr>
        <p:spPr>
          <a:xfrm>
            <a:off x="614562" y="3814943"/>
            <a:ext cx="2028982" cy="7266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b="1" dirty="0">
                <a:solidFill>
                  <a:schemeClr val="bg1"/>
                </a:solidFill>
                <a:latin typeface="Arial" panose="020B0604020202020204" pitchFamily="34" charset="0"/>
                <a:cs typeface="Arial" panose="020B0604020202020204" pitchFamily="34" charset="0"/>
              </a:rPr>
              <a:t>Max Power</a:t>
            </a:r>
            <a:br>
              <a:rPr lang="en-US" sz="2100" b="1" dirty="0">
                <a:solidFill>
                  <a:schemeClr val="bg1"/>
                </a:solidFill>
                <a:latin typeface="Arial" panose="020B0604020202020204" pitchFamily="34" charset="0"/>
                <a:cs typeface="Arial" panose="020B0604020202020204" pitchFamily="34" charset="0"/>
              </a:rPr>
            </a:br>
            <a:r>
              <a:rPr lang="en-US" sz="1350" b="1" dirty="0">
                <a:solidFill>
                  <a:schemeClr val="bg1"/>
                </a:solidFill>
                <a:latin typeface="Arial" panose="020B0604020202020204" pitchFamily="34" charset="0"/>
                <a:cs typeface="Arial" panose="020B0604020202020204" pitchFamily="34" charset="0"/>
              </a:rPr>
              <a:t>(Charge w/ Grid)</a:t>
            </a:r>
          </a:p>
        </p:txBody>
      </p:sp>
      <p:sp>
        <p:nvSpPr>
          <p:cNvPr id="28" name="Content Placeholder 2"/>
          <p:cNvSpPr txBox="1">
            <a:spLocks/>
          </p:cNvSpPr>
          <p:nvPr/>
        </p:nvSpPr>
        <p:spPr>
          <a:xfrm>
            <a:off x="3422907" y="3814943"/>
            <a:ext cx="2298187" cy="10714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dirty="0">
                <a:latin typeface="Arial" panose="020B0604020202020204" pitchFamily="34" charset="0"/>
                <a:cs typeface="Arial" panose="020B0604020202020204" pitchFamily="34" charset="0"/>
              </a:rPr>
              <a:t>Economy</a:t>
            </a:r>
            <a:br>
              <a:rPr lang="en-US" sz="21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(Charge w/ Excess Solar)</a:t>
            </a:r>
          </a:p>
        </p:txBody>
      </p:sp>
      <p:sp>
        <p:nvSpPr>
          <p:cNvPr id="29" name="Content Placeholder 2"/>
          <p:cNvSpPr txBox="1">
            <a:spLocks/>
          </p:cNvSpPr>
          <p:nvPr/>
        </p:nvSpPr>
        <p:spPr>
          <a:xfrm>
            <a:off x="6337557" y="3828138"/>
            <a:ext cx="2298187" cy="10714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dirty="0">
                <a:latin typeface="Arial" panose="020B0604020202020204" pitchFamily="34" charset="0"/>
                <a:cs typeface="Arial" panose="020B0604020202020204" pitchFamily="34" charset="0"/>
              </a:rPr>
              <a:t>Backup</a:t>
            </a:r>
            <a:br>
              <a:rPr lang="en-US" sz="21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(Maintain Full Charge)</a:t>
            </a:r>
          </a:p>
        </p:txBody>
      </p:sp>
      <p:sp>
        <p:nvSpPr>
          <p:cNvPr id="2" name="Rectangle 1"/>
          <p:cNvSpPr/>
          <p:nvPr/>
        </p:nvSpPr>
        <p:spPr>
          <a:xfrm>
            <a:off x="181928" y="4679589"/>
            <a:ext cx="3422368" cy="2062103"/>
          </a:xfrm>
          <a:prstGeom prst="rect">
            <a:avLst/>
          </a:prstGeom>
        </p:spPr>
        <p:txBody>
          <a:bodyPr wrap="square">
            <a:spAutoFit/>
          </a:bodyPr>
          <a:lstStyle/>
          <a:p>
            <a:pPr>
              <a:spcBef>
                <a:spcPct val="0"/>
              </a:spcBef>
            </a:pPr>
            <a:r>
              <a:rPr lang="en-US" altLang="ja-JP" sz="1600" dirty="0">
                <a:solidFill>
                  <a:srgbClr val="000000"/>
                </a:solidFill>
                <a:ea typeface="MS Mincho" pitchFamily="49" charset="-128"/>
              </a:rPr>
              <a:t>The battery is charged from the Grid during the night.</a:t>
            </a:r>
            <a:endParaRPr lang="en-US" altLang="ja-JP" sz="1600" dirty="0">
              <a:ea typeface="MS Mincho" pitchFamily="49" charset="-128"/>
            </a:endParaRPr>
          </a:p>
          <a:p>
            <a:pPr lvl="1">
              <a:spcBef>
                <a:spcPct val="0"/>
              </a:spcBef>
              <a:buFont typeface="Wingdings" pitchFamily="2" charset="2"/>
              <a:buChar char="§"/>
            </a:pPr>
            <a:r>
              <a:rPr lang="en-US" altLang="ja-JP" sz="1600" dirty="0">
                <a:solidFill>
                  <a:srgbClr val="000000"/>
                </a:solidFill>
                <a:ea typeface="MS Mincho" pitchFamily="49" charset="-128"/>
                <a:cs typeface="Times New Roman" pitchFamily="18" charset="0"/>
              </a:rPr>
              <a:t>Daytime: Power is sold to the Grid.</a:t>
            </a:r>
            <a:endParaRPr lang="en-US" altLang="ja-JP" sz="1600" dirty="0">
              <a:ea typeface="MS Mincho" pitchFamily="49" charset="-128"/>
              <a:cs typeface="Times New Roman" pitchFamily="18" charset="0"/>
            </a:endParaRPr>
          </a:p>
          <a:p>
            <a:pPr lvl="1">
              <a:spcBef>
                <a:spcPct val="0"/>
              </a:spcBef>
              <a:buFont typeface="Wingdings" pitchFamily="2" charset="2"/>
              <a:buChar char="§"/>
            </a:pPr>
            <a:r>
              <a:rPr lang="en-US" altLang="ja-JP" sz="1600" dirty="0">
                <a:solidFill>
                  <a:srgbClr val="000000"/>
                </a:solidFill>
                <a:ea typeface="MS Mincho" pitchFamily="49" charset="-128"/>
                <a:cs typeface="Times New Roman" pitchFamily="18" charset="0"/>
              </a:rPr>
              <a:t>Peak-time: Battery use reduces Demand Charge.</a:t>
            </a:r>
            <a:endParaRPr lang="en-US" altLang="ja-JP" sz="1600" dirty="0">
              <a:ea typeface="MS Mincho" pitchFamily="49" charset="-128"/>
              <a:cs typeface="Times New Roman" pitchFamily="18" charset="0"/>
            </a:endParaRPr>
          </a:p>
          <a:p>
            <a:pPr lvl="1">
              <a:spcBef>
                <a:spcPct val="0"/>
              </a:spcBef>
              <a:buFont typeface="Wingdings" pitchFamily="2" charset="2"/>
              <a:buChar char="§"/>
            </a:pPr>
            <a:r>
              <a:rPr lang="en-US" altLang="ja-JP" sz="1600" dirty="0">
                <a:solidFill>
                  <a:srgbClr val="000000"/>
                </a:solidFill>
                <a:ea typeface="MS Mincho" pitchFamily="49" charset="-128"/>
                <a:cs typeface="Times New Roman" pitchFamily="18" charset="0"/>
              </a:rPr>
              <a:t>Night: Battery is charged by the Grid.</a:t>
            </a:r>
            <a:endParaRPr lang="en-US" altLang="ja-JP" sz="1600" dirty="0">
              <a:ea typeface="MS Mincho" pitchFamily="49" charset="-128"/>
              <a:cs typeface="Times New Roman" pitchFamily="18" charset="0"/>
            </a:endParaRPr>
          </a:p>
        </p:txBody>
      </p:sp>
      <p:sp>
        <p:nvSpPr>
          <p:cNvPr id="12" name="Rectangle 7"/>
          <p:cNvSpPr>
            <a:spLocks noChangeArrowheads="1"/>
          </p:cNvSpPr>
          <p:nvPr/>
        </p:nvSpPr>
        <p:spPr bwMode="auto">
          <a:xfrm>
            <a:off x="631270" y="563338"/>
            <a:ext cx="7667035"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MS PGothic" pitchFamily="34" charset="-128"/>
              </a:defRPr>
            </a:lvl1pPr>
            <a:lvl2pPr marL="742950" indent="-285750">
              <a:spcBef>
                <a:spcPct val="20000"/>
              </a:spcBef>
              <a:buChar char="–"/>
              <a:defRPr kumimoji="1" sz="2800">
                <a:solidFill>
                  <a:schemeClr val="tx1"/>
                </a:solidFill>
                <a:latin typeface="Arial" pitchFamily="34" charset="0"/>
                <a:ea typeface="MS PGothic" pitchFamily="34" charset="-128"/>
              </a:defRPr>
            </a:lvl2pPr>
            <a:lvl3pPr marL="1143000" indent="-228600">
              <a:spcBef>
                <a:spcPct val="20000"/>
              </a:spcBef>
              <a:buChar char="•"/>
              <a:defRPr kumimoji="1" sz="2400">
                <a:solidFill>
                  <a:schemeClr val="tx1"/>
                </a:solidFill>
                <a:latin typeface="Arial" pitchFamily="34" charset="0"/>
                <a:ea typeface="MS PGothic" pitchFamily="34" charset="-128"/>
              </a:defRPr>
            </a:lvl3pPr>
            <a:lvl4pPr marL="1600200" indent="-228600">
              <a:spcBef>
                <a:spcPct val="20000"/>
              </a:spcBef>
              <a:buChar char="–"/>
              <a:defRPr kumimoji="1" sz="2000">
                <a:solidFill>
                  <a:schemeClr val="tx1"/>
                </a:solidFill>
                <a:latin typeface="Arial" pitchFamily="34" charset="0"/>
                <a:ea typeface="MS PGothic" pitchFamily="34" charset="-128"/>
              </a:defRPr>
            </a:lvl4pPr>
            <a:lvl5pPr marL="2057400" indent="-228600">
              <a:spcBef>
                <a:spcPct val="20000"/>
              </a:spcBef>
              <a:buChar char="»"/>
              <a:defRPr kumimoji="1"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9pPr>
          </a:lstStyle>
          <a:p>
            <a:pPr eaLnBrk="1" hangingPunct="1">
              <a:lnSpc>
                <a:spcPct val="90000"/>
              </a:lnSpc>
              <a:spcBef>
                <a:spcPct val="0"/>
              </a:spcBef>
              <a:buFontTx/>
              <a:buNone/>
            </a:pPr>
            <a:r>
              <a:rPr lang="en-US" altLang="ja-JP" b="1" dirty="0" smtClean="0">
                <a:latin typeface="+mn-lt"/>
              </a:rPr>
              <a:t>Flexible </a:t>
            </a:r>
            <a:r>
              <a:rPr lang="en-US" altLang="ja-JP" b="1" dirty="0">
                <a:latin typeface="+mn-lt"/>
              </a:rPr>
              <a:t>Operation </a:t>
            </a:r>
            <a:r>
              <a:rPr lang="en-US" altLang="ja-JP" b="1" dirty="0" smtClean="0">
                <a:latin typeface="+mn-lt"/>
              </a:rPr>
              <a:t>Modes Provide </a:t>
            </a:r>
            <a:r>
              <a:rPr lang="en-US" altLang="ja-JP" b="1" dirty="0">
                <a:latin typeface="+mn-lt"/>
              </a:rPr>
              <a:t>Best ROI</a:t>
            </a:r>
          </a:p>
        </p:txBody>
      </p:sp>
    </p:spTree>
    <p:extLst>
      <p:ext uri="{BB962C8B-B14F-4D97-AF65-F5344CB8AC3E}">
        <p14:creationId xmlns:p14="http://schemas.microsoft.com/office/powerpoint/2010/main" xmlns="" val="77381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422907" y="3847883"/>
            <a:ext cx="2298187" cy="62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Content Placeholder 2"/>
          <p:cNvSpPr txBox="1">
            <a:spLocks/>
          </p:cNvSpPr>
          <p:nvPr/>
        </p:nvSpPr>
        <p:spPr>
          <a:xfrm>
            <a:off x="614562" y="3814943"/>
            <a:ext cx="2028982" cy="7266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dirty="0">
                <a:latin typeface="Arial" panose="020B0604020202020204" pitchFamily="34" charset="0"/>
                <a:cs typeface="Arial" panose="020B0604020202020204" pitchFamily="34" charset="0"/>
              </a:rPr>
              <a:t>Max Power</a:t>
            </a:r>
            <a:br>
              <a:rPr lang="en-US" sz="21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(Charge w/ Grid)</a:t>
            </a:r>
          </a:p>
        </p:txBody>
      </p:sp>
      <p:sp>
        <p:nvSpPr>
          <p:cNvPr id="18" name="Content Placeholder 2"/>
          <p:cNvSpPr txBox="1">
            <a:spLocks/>
          </p:cNvSpPr>
          <p:nvPr/>
        </p:nvSpPr>
        <p:spPr>
          <a:xfrm>
            <a:off x="3422907" y="3814943"/>
            <a:ext cx="2298187" cy="10714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b="1" dirty="0">
                <a:solidFill>
                  <a:schemeClr val="bg1"/>
                </a:solidFill>
                <a:latin typeface="Arial" panose="020B0604020202020204" pitchFamily="34" charset="0"/>
                <a:cs typeface="Arial" panose="020B0604020202020204" pitchFamily="34" charset="0"/>
              </a:rPr>
              <a:t>Economy</a:t>
            </a:r>
            <a:br>
              <a:rPr lang="en-US" sz="2100" b="1" dirty="0">
                <a:solidFill>
                  <a:schemeClr val="bg1"/>
                </a:solidFill>
                <a:latin typeface="Arial" panose="020B0604020202020204" pitchFamily="34" charset="0"/>
                <a:cs typeface="Arial" panose="020B0604020202020204" pitchFamily="34" charset="0"/>
              </a:rPr>
            </a:br>
            <a:r>
              <a:rPr lang="en-US" sz="1350" b="1" dirty="0">
                <a:solidFill>
                  <a:schemeClr val="bg1"/>
                </a:solidFill>
                <a:latin typeface="Arial" panose="020B0604020202020204" pitchFamily="34" charset="0"/>
                <a:cs typeface="Arial" panose="020B0604020202020204" pitchFamily="34" charset="0"/>
              </a:rPr>
              <a:t>(Charge w/ Excess Solar)</a:t>
            </a:r>
          </a:p>
        </p:txBody>
      </p:sp>
      <p:sp>
        <p:nvSpPr>
          <p:cNvPr id="19" name="Content Placeholder 2"/>
          <p:cNvSpPr txBox="1">
            <a:spLocks/>
          </p:cNvSpPr>
          <p:nvPr/>
        </p:nvSpPr>
        <p:spPr>
          <a:xfrm>
            <a:off x="6337557" y="3828138"/>
            <a:ext cx="2298187" cy="10714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dirty="0">
                <a:latin typeface="Arial" panose="020B0604020202020204" pitchFamily="34" charset="0"/>
                <a:cs typeface="Arial" panose="020B0604020202020204" pitchFamily="34" charset="0"/>
              </a:rPr>
              <a:t>Backup</a:t>
            </a:r>
            <a:br>
              <a:rPr lang="en-US" sz="21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(Maintain Full Charge)</a:t>
            </a:r>
          </a:p>
        </p:txBody>
      </p:sp>
      <p:pic>
        <p:nvPicPr>
          <p:cNvPr id="11" name="Picture 10" descr="Slide26"/>
          <p:cNvPicPr>
            <a:picLocks noGrp="1" noChangeAspect="1"/>
          </p:cNvPicPr>
          <p:nvPr isPhoto="1"/>
        </p:nvPicPr>
        <p:blipFill rotWithShape="1">
          <a:blip r:embed="rId3" cstate="print">
            <a:lum/>
            <a:extLst>
              <a:ext uri="{28A0092B-C50C-407E-A947-70E740481C1C}">
                <a14:useLocalDpi xmlns:a14="http://schemas.microsoft.com/office/drawing/2010/main" xmlns="" val="0"/>
              </a:ext>
            </a:extLst>
          </a:blip>
          <a:srcRect l="13134" t="29818" r="13734" b="22973"/>
          <a:stretch/>
        </p:blipFill>
        <p:spPr>
          <a:xfrm>
            <a:off x="81888" y="1905001"/>
            <a:ext cx="4471988" cy="1623797"/>
          </a:xfrm>
          <a:prstGeom prst="rect">
            <a:avLst/>
          </a:prstGeom>
          <a:noFill/>
          <a:ln>
            <a:noFill/>
          </a:ln>
        </p:spPr>
      </p:pic>
      <p:pic>
        <p:nvPicPr>
          <p:cNvPr id="13" name="Picture 12" descr="Slide27"/>
          <p:cNvPicPr>
            <a:picLocks noGrp="1" noChangeAspect="1"/>
          </p:cNvPicPr>
          <p:nvPr isPhoto="1"/>
        </p:nvPicPr>
        <p:blipFill rotWithShape="1">
          <a:blip r:embed="rId4" cstate="print">
            <a:lum/>
            <a:extLst>
              <a:ext uri="{28A0092B-C50C-407E-A947-70E740481C1C}">
                <a14:useLocalDpi xmlns:a14="http://schemas.microsoft.com/office/drawing/2010/main" xmlns="" val="0"/>
              </a:ext>
            </a:extLst>
          </a:blip>
          <a:srcRect l="20618" t="27992" r="13934" b="23061"/>
          <a:stretch/>
        </p:blipFill>
        <p:spPr>
          <a:xfrm>
            <a:off x="4954135" y="1850353"/>
            <a:ext cx="4020548" cy="1691373"/>
          </a:xfrm>
          <a:prstGeom prst="rect">
            <a:avLst/>
          </a:prstGeom>
          <a:noFill/>
          <a:ln>
            <a:noFill/>
          </a:ln>
        </p:spPr>
      </p:pic>
      <p:cxnSp>
        <p:nvCxnSpPr>
          <p:cNvPr id="15" name="Straight Connector 14"/>
          <p:cNvCxnSpPr/>
          <p:nvPr/>
        </p:nvCxnSpPr>
        <p:spPr>
          <a:xfrm>
            <a:off x="4714320" y="1881061"/>
            <a:ext cx="0" cy="16228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7"/>
          <p:cNvSpPr>
            <a:spLocks noChangeArrowheads="1"/>
          </p:cNvSpPr>
          <p:nvPr/>
        </p:nvSpPr>
        <p:spPr bwMode="auto">
          <a:xfrm>
            <a:off x="631270" y="563338"/>
            <a:ext cx="7667035"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MS PGothic" pitchFamily="34" charset="-128"/>
              </a:defRPr>
            </a:lvl1pPr>
            <a:lvl2pPr marL="742950" indent="-285750">
              <a:spcBef>
                <a:spcPct val="20000"/>
              </a:spcBef>
              <a:buChar char="–"/>
              <a:defRPr kumimoji="1" sz="2800">
                <a:solidFill>
                  <a:schemeClr val="tx1"/>
                </a:solidFill>
                <a:latin typeface="Arial" pitchFamily="34" charset="0"/>
                <a:ea typeface="MS PGothic" pitchFamily="34" charset="-128"/>
              </a:defRPr>
            </a:lvl2pPr>
            <a:lvl3pPr marL="1143000" indent="-228600">
              <a:spcBef>
                <a:spcPct val="20000"/>
              </a:spcBef>
              <a:buChar char="•"/>
              <a:defRPr kumimoji="1" sz="2400">
                <a:solidFill>
                  <a:schemeClr val="tx1"/>
                </a:solidFill>
                <a:latin typeface="Arial" pitchFamily="34" charset="0"/>
                <a:ea typeface="MS PGothic" pitchFamily="34" charset="-128"/>
              </a:defRPr>
            </a:lvl3pPr>
            <a:lvl4pPr marL="1600200" indent="-228600">
              <a:spcBef>
                <a:spcPct val="20000"/>
              </a:spcBef>
              <a:buChar char="–"/>
              <a:defRPr kumimoji="1" sz="2000">
                <a:solidFill>
                  <a:schemeClr val="tx1"/>
                </a:solidFill>
                <a:latin typeface="Arial" pitchFamily="34" charset="0"/>
                <a:ea typeface="MS PGothic" pitchFamily="34" charset="-128"/>
              </a:defRPr>
            </a:lvl4pPr>
            <a:lvl5pPr marL="2057400" indent="-228600">
              <a:spcBef>
                <a:spcPct val="20000"/>
              </a:spcBef>
              <a:buChar char="»"/>
              <a:defRPr kumimoji="1"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9pPr>
          </a:lstStyle>
          <a:p>
            <a:pPr eaLnBrk="1" hangingPunct="1">
              <a:lnSpc>
                <a:spcPct val="90000"/>
              </a:lnSpc>
              <a:spcBef>
                <a:spcPct val="0"/>
              </a:spcBef>
              <a:buFontTx/>
              <a:buNone/>
            </a:pPr>
            <a:r>
              <a:rPr lang="en-US" altLang="ja-JP" b="1" dirty="0" smtClean="0">
                <a:latin typeface="+mn-lt"/>
              </a:rPr>
              <a:t>Flexible </a:t>
            </a:r>
            <a:r>
              <a:rPr lang="en-US" altLang="ja-JP" b="1" dirty="0">
                <a:latin typeface="+mn-lt"/>
              </a:rPr>
              <a:t>Operation </a:t>
            </a:r>
            <a:r>
              <a:rPr lang="en-US" altLang="ja-JP" b="1" dirty="0" smtClean="0">
                <a:latin typeface="+mn-lt"/>
              </a:rPr>
              <a:t>Modes Provide </a:t>
            </a:r>
            <a:r>
              <a:rPr lang="en-US" altLang="ja-JP" b="1" dirty="0">
                <a:latin typeface="+mn-lt"/>
              </a:rPr>
              <a:t>Best ROI</a:t>
            </a:r>
          </a:p>
        </p:txBody>
      </p:sp>
      <p:sp>
        <p:nvSpPr>
          <p:cNvPr id="3" name="Rectangle 2"/>
          <p:cNvSpPr/>
          <p:nvPr/>
        </p:nvSpPr>
        <p:spPr>
          <a:xfrm>
            <a:off x="2950124" y="4725144"/>
            <a:ext cx="3528392" cy="1815882"/>
          </a:xfrm>
          <a:prstGeom prst="rect">
            <a:avLst/>
          </a:prstGeom>
        </p:spPr>
        <p:txBody>
          <a:bodyPr wrap="square">
            <a:spAutoFit/>
          </a:bodyPr>
          <a:lstStyle/>
          <a:p>
            <a:pPr>
              <a:spcBef>
                <a:spcPct val="0"/>
              </a:spcBef>
            </a:pPr>
            <a:r>
              <a:rPr lang="en-US" altLang="ja-JP" sz="1600" dirty="0">
                <a:solidFill>
                  <a:srgbClr val="000000"/>
                </a:solidFill>
                <a:ea typeface="MS Mincho" pitchFamily="49" charset="-128"/>
              </a:rPr>
              <a:t>Battery is charged by PV and excess power is sold to Grid.</a:t>
            </a:r>
            <a:endParaRPr lang="en-US" altLang="ja-JP" sz="1600" dirty="0">
              <a:ea typeface="MS Mincho" pitchFamily="49" charset="-128"/>
            </a:endParaRPr>
          </a:p>
          <a:p>
            <a:pPr lvl="1">
              <a:spcBef>
                <a:spcPct val="0"/>
              </a:spcBef>
              <a:buFont typeface="Wingdings" pitchFamily="2" charset="2"/>
              <a:buChar char="§"/>
            </a:pPr>
            <a:r>
              <a:rPr lang="en-US" altLang="ja-JP" sz="1600" dirty="0">
                <a:solidFill>
                  <a:srgbClr val="000000"/>
                </a:solidFill>
                <a:ea typeface="MS Mincho" pitchFamily="49" charset="-128"/>
              </a:rPr>
              <a:t>Daytime: PV charges the battery and excess power is sold to the Grid.</a:t>
            </a:r>
            <a:endParaRPr lang="en-US" altLang="ja-JP" sz="1600" dirty="0">
              <a:ea typeface="MS Mincho" pitchFamily="49" charset="-128"/>
            </a:endParaRPr>
          </a:p>
          <a:p>
            <a:pPr lvl="1">
              <a:spcBef>
                <a:spcPct val="0"/>
              </a:spcBef>
              <a:buFont typeface="Wingdings" pitchFamily="2" charset="2"/>
              <a:buChar char="§"/>
            </a:pPr>
            <a:r>
              <a:rPr lang="en-US" altLang="ja-JP" sz="1600" dirty="0">
                <a:solidFill>
                  <a:srgbClr val="000000"/>
                </a:solidFill>
                <a:ea typeface="MS Mincho" pitchFamily="49" charset="-128"/>
              </a:rPr>
              <a:t>Night: Power is supplied by the battery.</a:t>
            </a:r>
            <a:endParaRPr lang="en-US" altLang="ja-JP" sz="1600" dirty="0">
              <a:ea typeface="MS Mincho" pitchFamily="49" charset="-128"/>
            </a:endParaRPr>
          </a:p>
        </p:txBody>
      </p:sp>
    </p:spTree>
    <p:extLst>
      <p:ext uri="{BB962C8B-B14F-4D97-AF65-F5344CB8AC3E}">
        <p14:creationId xmlns:p14="http://schemas.microsoft.com/office/powerpoint/2010/main" xmlns="" val="542460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503899" y="3847883"/>
            <a:ext cx="2011452" cy="62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Content Placeholder 2"/>
          <p:cNvSpPr txBox="1">
            <a:spLocks/>
          </p:cNvSpPr>
          <p:nvPr/>
        </p:nvSpPr>
        <p:spPr>
          <a:xfrm>
            <a:off x="614562" y="3814943"/>
            <a:ext cx="2028982" cy="7266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dirty="0">
                <a:latin typeface="Arial" panose="020B0604020202020204" pitchFamily="34" charset="0"/>
                <a:cs typeface="Arial" panose="020B0604020202020204" pitchFamily="34" charset="0"/>
              </a:rPr>
              <a:t>Max Power</a:t>
            </a:r>
            <a:br>
              <a:rPr lang="en-US" sz="21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(Charge w/ Grid)</a:t>
            </a:r>
          </a:p>
        </p:txBody>
      </p:sp>
      <p:sp>
        <p:nvSpPr>
          <p:cNvPr id="18" name="Content Placeholder 2"/>
          <p:cNvSpPr txBox="1">
            <a:spLocks/>
          </p:cNvSpPr>
          <p:nvPr/>
        </p:nvSpPr>
        <p:spPr>
          <a:xfrm>
            <a:off x="3422907" y="3814943"/>
            <a:ext cx="2298187" cy="10714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dirty="0">
                <a:latin typeface="Arial" panose="020B0604020202020204" pitchFamily="34" charset="0"/>
                <a:cs typeface="Arial" panose="020B0604020202020204" pitchFamily="34" charset="0"/>
              </a:rPr>
              <a:t>Economy</a:t>
            </a:r>
            <a:br>
              <a:rPr lang="en-US" sz="21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(Charge w/ Excess Solar)</a:t>
            </a:r>
          </a:p>
        </p:txBody>
      </p:sp>
      <p:sp>
        <p:nvSpPr>
          <p:cNvPr id="19" name="Content Placeholder 2"/>
          <p:cNvSpPr txBox="1">
            <a:spLocks/>
          </p:cNvSpPr>
          <p:nvPr/>
        </p:nvSpPr>
        <p:spPr>
          <a:xfrm>
            <a:off x="6337557" y="3828138"/>
            <a:ext cx="2298187" cy="10714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00" b="1" dirty="0">
                <a:solidFill>
                  <a:schemeClr val="bg1"/>
                </a:solidFill>
                <a:latin typeface="Arial" panose="020B0604020202020204" pitchFamily="34" charset="0"/>
                <a:cs typeface="Arial" panose="020B0604020202020204" pitchFamily="34" charset="0"/>
              </a:rPr>
              <a:t>Backup</a:t>
            </a:r>
            <a:br>
              <a:rPr lang="en-US" sz="2100" b="1" dirty="0">
                <a:solidFill>
                  <a:schemeClr val="bg1"/>
                </a:solidFill>
                <a:latin typeface="Arial" panose="020B0604020202020204" pitchFamily="34" charset="0"/>
                <a:cs typeface="Arial" panose="020B0604020202020204" pitchFamily="34" charset="0"/>
              </a:rPr>
            </a:br>
            <a:r>
              <a:rPr lang="en-US" sz="1350" b="1" dirty="0">
                <a:solidFill>
                  <a:schemeClr val="bg1"/>
                </a:solidFill>
                <a:latin typeface="Arial" panose="020B0604020202020204" pitchFamily="34" charset="0"/>
                <a:cs typeface="Arial" panose="020B0604020202020204" pitchFamily="34" charset="0"/>
              </a:rPr>
              <a:t>(Maintain Full Charge)</a:t>
            </a:r>
          </a:p>
        </p:txBody>
      </p:sp>
      <p:cxnSp>
        <p:nvCxnSpPr>
          <p:cNvPr id="15" name="Straight Connector 14"/>
          <p:cNvCxnSpPr/>
          <p:nvPr/>
        </p:nvCxnSpPr>
        <p:spPr>
          <a:xfrm>
            <a:off x="4714320" y="1881061"/>
            <a:ext cx="0" cy="162285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descr="Slide35"/>
          <p:cNvPicPr>
            <a:picLocks noGrp="1" noChangeAspect="1"/>
          </p:cNvPicPr>
          <p:nvPr isPhoto="1"/>
        </p:nvPicPr>
        <p:blipFill rotWithShape="1">
          <a:blip r:embed="rId3" cstate="print">
            <a:lum/>
            <a:extLst>
              <a:ext uri="{28A0092B-C50C-407E-A947-70E740481C1C}">
                <a14:useLocalDpi xmlns:a14="http://schemas.microsoft.com/office/drawing/2010/main" xmlns="" val="0"/>
              </a:ext>
            </a:extLst>
          </a:blip>
          <a:srcRect l="13582" t="30299" r="14329" b="23001"/>
          <a:stretch/>
        </p:blipFill>
        <p:spPr>
          <a:xfrm>
            <a:off x="202413" y="1951639"/>
            <a:ext cx="4430029" cy="1614255"/>
          </a:xfrm>
          <a:prstGeom prst="rect">
            <a:avLst/>
          </a:prstGeom>
          <a:noFill/>
          <a:ln>
            <a:noFill/>
          </a:ln>
        </p:spPr>
      </p:pic>
      <p:pic>
        <p:nvPicPr>
          <p:cNvPr id="20" name="Picture 19" descr="Slide36"/>
          <p:cNvPicPr>
            <a:picLocks noGrp="1" noChangeAspect="1"/>
          </p:cNvPicPr>
          <p:nvPr isPhoto="1"/>
        </p:nvPicPr>
        <p:blipFill rotWithShape="1">
          <a:blip r:embed="rId4" cstate="print">
            <a:lum/>
            <a:extLst>
              <a:ext uri="{28A0092B-C50C-407E-A947-70E740481C1C}">
                <a14:useLocalDpi xmlns:a14="http://schemas.microsoft.com/office/drawing/2010/main" xmlns="" val="0"/>
              </a:ext>
            </a:extLst>
          </a:blip>
          <a:srcRect l="20897" t="30829" r="14327" b="23002"/>
          <a:stretch/>
        </p:blipFill>
        <p:spPr>
          <a:xfrm>
            <a:off x="4902958" y="1958106"/>
            <a:ext cx="4032915" cy="1616884"/>
          </a:xfrm>
          <a:prstGeom prst="rect">
            <a:avLst/>
          </a:prstGeom>
          <a:noFill/>
          <a:ln>
            <a:noFill/>
          </a:ln>
        </p:spPr>
      </p:pic>
      <p:sp>
        <p:nvSpPr>
          <p:cNvPr id="11" name="Rectangle 7"/>
          <p:cNvSpPr>
            <a:spLocks noChangeArrowheads="1"/>
          </p:cNvSpPr>
          <p:nvPr/>
        </p:nvSpPr>
        <p:spPr bwMode="auto">
          <a:xfrm>
            <a:off x="631270" y="563338"/>
            <a:ext cx="7667035"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MS PGothic" pitchFamily="34" charset="-128"/>
              </a:defRPr>
            </a:lvl1pPr>
            <a:lvl2pPr marL="742950" indent="-285750">
              <a:spcBef>
                <a:spcPct val="20000"/>
              </a:spcBef>
              <a:buChar char="–"/>
              <a:defRPr kumimoji="1" sz="2800">
                <a:solidFill>
                  <a:schemeClr val="tx1"/>
                </a:solidFill>
                <a:latin typeface="Arial" pitchFamily="34" charset="0"/>
                <a:ea typeface="MS PGothic" pitchFamily="34" charset="-128"/>
              </a:defRPr>
            </a:lvl2pPr>
            <a:lvl3pPr marL="1143000" indent="-228600">
              <a:spcBef>
                <a:spcPct val="20000"/>
              </a:spcBef>
              <a:buChar char="•"/>
              <a:defRPr kumimoji="1" sz="2400">
                <a:solidFill>
                  <a:schemeClr val="tx1"/>
                </a:solidFill>
                <a:latin typeface="Arial" pitchFamily="34" charset="0"/>
                <a:ea typeface="MS PGothic" pitchFamily="34" charset="-128"/>
              </a:defRPr>
            </a:lvl3pPr>
            <a:lvl4pPr marL="1600200" indent="-228600">
              <a:spcBef>
                <a:spcPct val="20000"/>
              </a:spcBef>
              <a:buChar char="–"/>
              <a:defRPr kumimoji="1" sz="2000">
                <a:solidFill>
                  <a:schemeClr val="tx1"/>
                </a:solidFill>
                <a:latin typeface="Arial" pitchFamily="34" charset="0"/>
                <a:ea typeface="MS PGothic" pitchFamily="34" charset="-128"/>
              </a:defRPr>
            </a:lvl4pPr>
            <a:lvl5pPr marL="2057400" indent="-228600">
              <a:spcBef>
                <a:spcPct val="20000"/>
              </a:spcBef>
              <a:buChar char="»"/>
              <a:defRPr kumimoji="1"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MS PGothic" pitchFamily="34" charset="-128"/>
              </a:defRPr>
            </a:lvl9pPr>
          </a:lstStyle>
          <a:p>
            <a:pPr eaLnBrk="1" hangingPunct="1">
              <a:lnSpc>
                <a:spcPct val="90000"/>
              </a:lnSpc>
              <a:spcBef>
                <a:spcPct val="0"/>
              </a:spcBef>
              <a:buFontTx/>
              <a:buNone/>
            </a:pPr>
            <a:r>
              <a:rPr lang="en-US" altLang="ja-JP" b="1" dirty="0" smtClean="0">
                <a:latin typeface="+mn-lt"/>
              </a:rPr>
              <a:t>Flexible </a:t>
            </a:r>
            <a:r>
              <a:rPr lang="en-US" altLang="ja-JP" b="1" dirty="0">
                <a:latin typeface="+mn-lt"/>
              </a:rPr>
              <a:t>Operation </a:t>
            </a:r>
            <a:r>
              <a:rPr lang="en-US" altLang="ja-JP" b="1" dirty="0" smtClean="0">
                <a:latin typeface="+mn-lt"/>
              </a:rPr>
              <a:t>Modes Provide </a:t>
            </a:r>
            <a:r>
              <a:rPr lang="en-US" altLang="ja-JP" b="1" dirty="0">
                <a:latin typeface="+mn-lt"/>
              </a:rPr>
              <a:t>Best ROI</a:t>
            </a:r>
          </a:p>
        </p:txBody>
      </p:sp>
      <p:sp>
        <p:nvSpPr>
          <p:cNvPr id="3" name="Rectangle 2"/>
          <p:cNvSpPr/>
          <p:nvPr/>
        </p:nvSpPr>
        <p:spPr>
          <a:xfrm>
            <a:off x="5721094" y="4483048"/>
            <a:ext cx="3384376" cy="2062103"/>
          </a:xfrm>
          <a:prstGeom prst="rect">
            <a:avLst/>
          </a:prstGeom>
        </p:spPr>
        <p:txBody>
          <a:bodyPr wrap="square">
            <a:spAutoFit/>
          </a:bodyPr>
          <a:lstStyle/>
          <a:p>
            <a:pPr>
              <a:spcBef>
                <a:spcPct val="0"/>
              </a:spcBef>
            </a:pPr>
            <a:r>
              <a:rPr lang="en-US" altLang="ja-JP" sz="1600" dirty="0">
                <a:solidFill>
                  <a:srgbClr val="000000"/>
                </a:solidFill>
                <a:ea typeface="MS Mincho" pitchFamily="49" charset="-128"/>
              </a:rPr>
              <a:t>Battery used only </a:t>
            </a:r>
            <a:r>
              <a:rPr lang="en-US" altLang="ja-JP" sz="1600" dirty="0" smtClean="0">
                <a:solidFill>
                  <a:srgbClr val="000000"/>
                </a:solidFill>
                <a:ea typeface="MS Mincho" pitchFamily="49" charset="-128"/>
              </a:rPr>
              <a:t>for grid outages </a:t>
            </a:r>
            <a:endParaRPr lang="en-US" altLang="ja-JP" sz="1600" dirty="0">
              <a:ea typeface="MS Mincho" pitchFamily="49" charset="-128"/>
            </a:endParaRPr>
          </a:p>
          <a:p>
            <a:pPr lvl="1">
              <a:spcBef>
                <a:spcPct val="0"/>
              </a:spcBef>
              <a:buFont typeface="Wingdings" pitchFamily="2" charset="2"/>
              <a:buChar char="§"/>
            </a:pPr>
            <a:r>
              <a:rPr lang="en-US" altLang="ja-JP" sz="1600" dirty="0">
                <a:solidFill>
                  <a:srgbClr val="000000"/>
                </a:solidFill>
                <a:ea typeface="MS Mincho" pitchFamily="49" charset="-128"/>
              </a:rPr>
              <a:t>Daytime: Power is sold to the Grid.</a:t>
            </a:r>
            <a:endParaRPr lang="en-US" altLang="ja-JP" sz="1600" dirty="0">
              <a:ea typeface="MS Mincho" pitchFamily="49" charset="-128"/>
            </a:endParaRPr>
          </a:p>
          <a:p>
            <a:pPr lvl="1">
              <a:spcBef>
                <a:spcPct val="0"/>
              </a:spcBef>
              <a:buFont typeface="Wingdings" pitchFamily="2" charset="2"/>
              <a:buChar char="§"/>
            </a:pPr>
            <a:r>
              <a:rPr lang="en-US" altLang="ja-JP" sz="1600" dirty="0">
                <a:solidFill>
                  <a:srgbClr val="000000"/>
                </a:solidFill>
                <a:ea typeface="MS Mincho" pitchFamily="49" charset="-128"/>
              </a:rPr>
              <a:t>Night: Power supplied by the Grid</a:t>
            </a:r>
            <a:endParaRPr lang="en-US" altLang="ja-JP" sz="1600" dirty="0">
              <a:ea typeface="MS Mincho" pitchFamily="49" charset="-128"/>
            </a:endParaRPr>
          </a:p>
          <a:p>
            <a:pPr lvl="1">
              <a:spcBef>
                <a:spcPct val="0"/>
              </a:spcBef>
              <a:buFont typeface="Wingdings" pitchFamily="2" charset="2"/>
              <a:buChar char="§"/>
            </a:pPr>
            <a:r>
              <a:rPr lang="en-US" altLang="ja-JP" sz="1600" dirty="0">
                <a:solidFill>
                  <a:srgbClr val="000000"/>
                </a:solidFill>
                <a:ea typeface="MS Mincho" pitchFamily="49" charset="-128"/>
              </a:rPr>
              <a:t>Once the battery is fully charged, it is only used in case </a:t>
            </a:r>
            <a:r>
              <a:rPr lang="en-US" altLang="ja-JP" sz="1600" dirty="0" smtClean="0">
                <a:solidFill>
                  <a:srgbClr val="000000"/>
                </a:solidFill>
                <a:ea typeface="MS Mincho" pitchFamily="49" charset="-128"/>
              </a:rPr>
              <a:t>of a grid outage.</a:t>
            </a:r>
            <a:endParaRPr lang="en-US" altLang="ja-JP" sz="1600" dirty="0">
              <a:ea typeface="MS Mincho" pitchFamily="49" charset="-128"/>
            </a:endParaRPr>
          </a:p>
        </p:txBody>
      </p:sp>
    </p:spTree>
    <p:extLst>
      <p:ext uri="{BB962C8B-B14F-4D97-AF65-F5344CB8AC3E}">
        <p14:creationId xmlns:p14="http://schemas.microsoft.com/office/powerpoint/2010/main" xmlns="" val="2185446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9971" y="657905"/>
            <a:ext cx="7772400" cy="2387600"/>
          </a:xfrm>
        </p:spPr>
        <p:txBody>
          <a:bodyPr>
            <a:normAutofit/>
          </a:bodyPr>
          <a:lstStyle/>
          <a:p>
            <a:r>
              <a:rPr lang="en-US" sz="3600" b="1" dirty="0" smtClean="0">
                <a:latin typeface="+mn-lt"/>
              </a:rPr>
              <a:t>Residential Solar + Energy Storage Installations</a:t>
            </a:r>
            <a:r>
              <a:rPr lang="en-US" sz="3600" b="1" dirty="0" smtClean="0"/>
              <a:t> in Ontario </a:t>
            </a:r>
            <a:endParaRPr lang="en-US" sz="36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74173" y="3012878"/>
            <a:ext cx="4543996" cy="2524442"/>
          </a:xfrm>
          <a:prstGeom prst="rect">
            <a:avLst/>
          </a:prstGeom>
        </p:spPr>
      </p:pic>
    </p:spTree>
    <p:extLst>
      <p:ext uri="{BB962C8B-B14F-4D97-AF65-F5344CB8AC3E}">
        <p14:creationId xmlns:p14="http://schemas.microsoft.com/office/powerpoint/2010/main" xmlns="" val="868210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23850" y="0"/>
            <a:ext cx="7886700" cy="994172"/>
          </a:xfrm>
        </p:spPr>
        <p:txBody>
          <a:bodyPr>
            <a:normAutofit/>
          </a:bodyPr>
          <a:lstStyle/>
          <a:p>
            <a:r>
              <a:rPr lang="en-US" sz="3200" b="1" dirty="0" smtClean="0">
                <a:cs typeface="Arial" panose="020B0604020202020204" pitchFamily="34" charset="0"/>
              </a:rPr>
              <a:t>Pilot: Vaughan Project  </a:t>
            </a:r>
            <a:endParaRPr lang="en-US" sz="3200" b="1" dirty="0">
              <a:cs typeface="Arial" panose="020B0604020202020204" pitchFamily="34" charset="0"/>
            </a:endParaRPr>
          </a:p>
        </p:txBody>
      </p:sp>
      <p:sp>
        <p:nvSpPr>
          <p:cNvPr id="9" name="Content Placeholder 2"/>
          <p:cNvSpPr>
            <a:spLocks noGrp="1"/>
          </p:cNvSpPr>
          <p:nvPr>
            <p:ph idx="1"/>
          </p:nvPr>
        </p:nvSpPr>
        <p:spPr>
          <a:xfrm>
            <a:off x="4267200" y="1315541"/>
            <a:ext cx="5111762" cy="4745953"/>
          </a:xfrm>
        </p:spPr>
        <p:txBody>
          <a:bodyPr>
            <a:normAutofit/>
          </a:bodyPr>
          <a:lstStyle/>
          <a:p>
            <a:pPr lvl="1">
              <a:lnSpc>
                <a:spcPct val="160000"/>
              </a:lnSpc>
            </a:pPr>
            <a:r>
              <a:rPr lang="en-US" sz="2000" dirty="0">
                <a:cs typeface="Arial" panose="020B0604020202020204" pitchFamily="34" charset="0"/>
              </a:rPr>
              <a:t>Operating since </a:t>
            </a:r>
            <a:r>
              <a:rPr lang="en-US" sz="2000" dirty="0" smtClean="0">
                <a:cs typeface="Arial" panose="020B0604020202020204" pitchFamily="34" charset="0"/>
              </a:rPr>
              <a:t>September </a:t>
            </a:r>
            <a:r>
              <a:rPr lang="en-US" sz="2000" dirty="0">
                <a:cs typeface="Arial" panose="020B0604020202020204" pitchFamily="34" charset="0"/>
              </a:rPr>
              <a:t>2015</a:t>
            </a:r>
          </a:p>
          <a:p>
            <a:pPr lvl="1">
              <a:lnSpc>
                <a:spcPct val="160000"/>
              </a:lnSpc>
            </a:pPr>
            <a:r>
              <a:rPr lang="en-US" sz="2000" dirty="0" smtClean="0">
                <a:cs typeface="Arial" panose="020B0604020202020204" pitchFamily="34" charset="0"/>
              </a:rPr>
              <a:t>6.25kW </a:t>
            </a:r>
            <a:r>
              <a:rPr lang="en-US" sz="2000" dirty="0">
                <a:cs typeface="Arial" panose="020B0604020202020204" pitchFamily="34" charset="0"/>
              </a:rPr>
              <a:t>Solar Photovoltaic </a:t>
            </a:r>
            <a:r>
              <a:rPr lang="en-US" sz="2000" dirty="0" smtClean="0">
                <a:cs typeface="Arial" panose="020B0604020202020204" pitchFamily="34" charset="0"/>
              </a:rPr>
              <a:t>System</a:t>
            </a:r>
          </a:p>
          <a:p>
            <a:pPr lvl="1">
              <a:lnSpc>
                <a:spcPct val="160000"/>
              </a:lnSpc>
            </a:pPr>
            <a:r>
              <a:rPr lang="en-US" sz="2000" dirty="0" smtClean="0">
                <a:cs typeface="Arial" panose="020B0604020202020204" pitchFamily="34" charset="0"/>
              </a:rPr>
              <a:t>Local Distribution Company (LDC): </a:t>
            </a:r>
            <a:r>
              <a:rPr lang="en-US" sz="2000" dirty="0" err="1" smtClean="0">
                <a:cs typeface="Arial" panose="020B0604020202020204" pitchFamily="34" charset="0"/>
              </a:rPr>
              <a:t>Powerstream</a:t>
            </a:r>
            <a:endParaRPr lang="en-US" sz="2000" dirty="0" smtClean="0">
              <a:cs typeface="Arial" panose="020B0604020202020204" pitchFamily="34" charset="0"/>
            </a:endParaRPr>
          </a:p>
          <a:p>
            <a:pPr lvl="1">
              <a:lnSpc>
                <a:spcPct val="160000"/>
              </a:lnSpc>
            </a:pPr>
            <a:r>
              <a:rPr lang="en-US" sz="2000" dirty="0" smtClean="0">
                <a:cs typeface="Arial" panose="020B0604020202020204" pitchFamily="34" charset="0"/>
              </a:rPr>
              <a:t>Net Metered Tiered </a:t>
            </a:r>
            <a:r>
              <a:rPr lang="en-US" sz="2000" dirty="0">
                <a:cs typeface="Arial" panose="020B0604020202020204" pitchFamily="34" charset="0"/>
              </a:rPr>
              <a:t>Pricing: </a:t>
            </a:r>
            <a:endParaRPr lang="en-US" sz="2000" dirty="0" smtClean="0">
              <a:cs typeface="Arial" panose="020B0604020202020204" pitchFamily="34" charset="0"/>
            </a:endParaRPr>
          </a:p>
          <a:p>
            <a:pPr lvl="1">
              <a:lnSpc>
                <a:spcPct val="160000"/>
              </a:lnSpc>
            </a:pPr>
            <a:r>
              <a:rPr lang="en-US" sz="2000" dirty="0" smtClean="0">
                <a:cs typeface="Arial" panose="020B0604020202020204" pitchFamily="34" charset="0"/>
              </a:rPr>
              <a:t>9.9 </a:t>
            </a:r>
            <a:r>
              <a:rPr lang="en-US" sz="2000" dirty="0">
                <a:cs typeface="Arial" panose="020B0604020202020204" pitchFamily="34" charset="0"/>
              </a:rPr>
              <a:t>– 11.6</a:t>
            </a:r>
            <a:r>
              <a:rPr lang="en-US" sz="2000" dirty="0"/>
              <a:t> ₵</a:t>
            </a:r>
            <a:r>
              <a:rPr lang="en-US" sz="2000" dirty="0">
                <a:cs typeface="Arial" panose="020B0604020202020204" pitchFamily="34" charset="0"/>
              </a:rPr>
              <a:t> / </a:t>
            </a:r>
            <a:r>
              <a:rPr lang="en-US" sz="2000" dirty="0" smtClean="0">
                <a:cs typeface="Arial" panose="020B0604020202020204" pitchFamily="34" charset="0"/>
              </a:rPr>
              <a:t>kWh</a:t>
            </a:r>
            <a:r>
              <a:rPr lang="en-US" sz="2000" dirty="0">
                <a:cs typeface="Arial" panose="020B0604020202020204" pitchFamily="34" charset="0"/>
              </a:rPr>
              <a:t/>
            </a:r>
            <a:br>
              <a:rPr lang="en-US" sz="2000" dirty="0">
                <a:cs typeface="Arial" panose="020B0604020202020204" pitchFamily="34" charset="0"/>
              </a:rPr>
            </a:br>
            <a:endParaRPr lang="en-US" sz="2000" dirty="0">
              <a:cs typeface="Arial" panose="020B0604020202020204" pitchFamily="34" charset="0"/>
            </a:endParaRPr>
          </a:p>
        </p:txBody>
      </p:sp>
      <p:sp>
        <p:nvSpPr>
          <p:cNvPr id="10" name="Rectangle 9"/>
          <p:cNvSpPr/>
          <p:nvPr/>
        </p:nvSpPr>
        <p:spPr>
          <a:xfrm>
            <a:off x="304799" y="741714"/>
            <a:ext cx="6383351" cy="461665"/>
          </a:xfrm>
          <a:prstGeom prst="rect">
            <a:avLst/>
          </a:prstGeom>
        </p:spPr>
        <p:txBody>
          <a:bodyPr wrap="none">
            <a:spAutoFit/>
          </a:bodyPr>
          <a:lstStyle/>
          <a:p>
            <a:r>
              <a:rPr lang="en-US" sz="2400" b="1" dirty="0" smtClean="0">
                <a:solidFill>
                  <a:srgbClr val="0070C0"/>
                </a:solidFill>
                <a:latin typeface="+mj-lt"/>
                <a:cs typeface="Arial" panose="020B0604020202020204" pitchFamily="34" charset="0"/>
              </a:rPr>
              <a:t>First Installation in North America: Vaughan, ON </a:t>
            </a:r>
            <a:endParaRPr lang="en-US" sz="2400" dirty="0">
              <a:solidFill>
                <a:srgbClr val="0070C0"/>
              </a:solidFill>
              <a:latin typeface="+mj-lt"/>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xmlns="" val="0"/>
              </a:ext>
            </a:extLst>
          </a:blip>
          <a:srcRect t="21365" r="12537"/>
          <a:stretch/>
        </p:blipFill>
        <p:spPr>
          <a:xfrm>
            <a:off x="310192" y="1305647"/>
            <a:ext cx="3957008" cy="2356358"/>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xmlns="" val="0"/>
              </a:ext>
            </a:extLst>
          </a:blip>
          <a:srcRect l="25882" t="31985" r="29326" b="29781"/>
          <a:stretch/>
        </p:blipFill>
        <p:spPr>
          <a:xfrm>
            <a:off x="304799" y="3865067"/>
            <a:ext cx="3962402" cy="2315680"/>
          </a:xfrm>
          <a:prstGeom prst="rect">
            <a:avLst/>
          </a:prstGeom>
        </p:spPr>
      </p:pic>
    </p:spTree>
    <p:extLst>
      <p:ext uri="{BB962C8B-B14F-4D97-AF65-F5344CB8AC3E}">
        <p14:creationId xmlns:p14="http://schemas.microsoft.com/office/powerpoint/2010/main" xmlns="" val="3974811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4055"/>
            <a:ext cx="7886700" cy="994172"/>
          </a:xfrm>
        </p:spPr>
        <p:txBody>
          <a:bodyPr>
            <a:normAutofit/>
          </a:bodyPr>
          <a:lstStyle/>
          <a:p>
            <a:r>
              <a:rPr lang="en-US" sz="3200" b="1" dirty="0">
                <a:cs typeface="Arial" panose="020B0604020202020204" pitchFamily="34" charset="0"/>
              </a:rPr>
              <a:t>Pilot: </a:t>
            </a:r>
            <a:r>
              <a:rPr lang="en-US" sz="3200" b="1" dirty="0" smtClean="0">
                <a:cs typeface="Arial" panose="020B0604020202020204" pitchFamily="34" charset="0"/>
              </a:rPr>
              <a:t>Vaughan </a:t>
            </a:r>
            <a:r>
              <a:rPr lang="en-US" sz="3200" b="1" dirty="0">
                <a:cs typeface="Arial" panose="020B0604020202020204" pitchFamily="34" charset="0"/>
              </a:rPr>
              <a:t>Project </a:t>
            </a:r>
            <a:endParaRPr lang="en-US" sz="3200" b="1" dirty="0">
              <a:latin typeface="Arial" panose="020B0604020202020204" pitchFamily="34" charset="0"/>
              <a:cs typeface="Arial" panose="020B0604020202020204" pitchFamily="34" charset="0"/>
            </a:endParaRPr>
          </a:p>
        </p:txBody>
      </p:sp>
      <p:sp>
        <p:nvSpPr>
          <p:cNvPr id="10" name="Rectangle 9"/>
          <p:cNvSpPr/>
          <p:nvPr/>
        </p:nvSpPr>
        <p:spPr>
          <a:xfrm>
            <a:off x="304799" y="741714"/>
            <a:ext cx="6383351" cy="461665"/>
          </a:xfrm>
          <a:prstGeom prst="rect">
            <a:avLst/>
          </a:prstGeom>
        </p:spPr>
        <p:txBody>
          <a:bodyPr wrap="none">
            <a:spAutoFit/>
          </a:bodyPr>
          <a:lstStyle/>
          <a:p>
            <a:r>
              <a:rPr lang="en-US" sz="2400" b="1" dirty="0" smtClean="0">
                <a:solidFill>
                  <a:srgbClr val="0070C0"/>
                </a:solidFill>
                <a:latin typeface="+mj-lt"/>
                <a:cs typeface="Arial" panose="020B0604020202020204" pitchFamily="34" charset="0"/>
              </a:rPr>
              <a:t>First Installation in North America: Vaughan, ON </a:t>
            </a:r>
            <a:endParaRPr lang="en-US" sz="2400" dirty="0">
              <a:solidFill>
                <a:srgbClr val="0070C0"/>
              </a:solidFill>
              <a:latin typeface="+mj-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399" y="1812561"/>
            <a:ext cx="4752405" cy="356430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5681209" y="3564743"/>
            <a:ext cx="2554741" cy="2554741"/>
          </a:xfrm>
          <a:prstGeom prst="rect">
            <a:avLst/>
          </a:prstGeom>
        </p:spPr>
      </p:pic>
      <p:sp>
        <p:nvSpPr>
          <p:cNvPr id="4" name="TextBox 3"/>
          <p:cNvSpPr txBox="1"/>
          <p:nvPr/>
        </p:nvSpPr>
        <p:spPr>
          <a:xfrm>
            <a:off x="5581650" y="1501977"/>
            <a:ext cx="2654300"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cs typeface="Arial" panose="020B0604020202020204" pitchFamily="34" charset="0"/>
              </a:rPr>
              <a:t>Both inverter and battery are installed in the basement</a:t>
            </a:r>
            <a:endParaRPr lang="en-US" sz="2400" dirty="0"/>
          </a:p>
        </p:txBody>
      </p:sp>
    </p:spTree>
    <p:extLst>
      <p:ext uri="{BB962C8B-B14F-4D97-AF65-F5344CB8AC3E}">
        <p14:creationId xmlns:p14="http://schemas.microsoft.com/office/powerpoint/2010/main" xmlns="" val="158199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4055"/>
            <a:ext cx="7886700" cy="994172"/>
          </a:xfrm>
        </p:spPr>
        <p:txBody>
          <a:bodyPr>
            <a:normAutofit/>
          </a:bodyPr>
          <a:lstStyle/>
          <a:p>
            <a:r>
              <a:rPr lang="en-US" sz="3200" b="1" dirty="0" smtClean="0">
                <a:cs typeface="Arial" panose="020B0604020202020204" pitchFamily="34" charset="0"/>
              </a:rPr>
              <a:t>Cottage: Cottage in </a:t>
            </a:r>
            <a:r>
              <a:rPr lang="en-US" sz="3200" b="1" dirty="0" err="1" smtClean="0">
                <a:cs typeface="Arial" panose="020B0604020202020204" pitchFamily="34" charset="0"/>
              </a:rPr>
              <a:t>Bala</a:t>
            </a:r>
            <a:r>
              <a:rPr lang="en-US" sz="3200" b="1" dirty="0" smtClean="0">
                <a:cs typeface="Arial" panose="020B0604020202020204" pitchFamily="34" charset="0"/>
              </a:rPr>
              <a:t>  </a:t>
            </a:r>
            <a:endParaRPr lang="en-US" sz="3200" b="1" dirty="0">
              <a:cs typeface="Arial" panose="020B0604020202020204" pitchFamily="34" charset="0"/>
            </a:endParaRPr>
          </a:p>
        </p:txBody>
      </p:sp>
      <p:sp>
        <p:nvSpPr>
          <p:cNvPr id="10" name="Rectangle 9"/>
          <p:cNvSpPr/>
          <p:nvPr/>
        </p:nvSpPr>
        <p:spPr>
          <a:xfrm>
            <a:off x="304799" y="741714"/>
            <a:ext cx="4298164" cy="461665"/>
          </a:xfrm>
          <a:prstGeom prst="rect">
            <a:avLst/>
          </a:prstGeom>
        </p:spPr>
        <p:txBody>
          <a:bodyPr wrap="none">
            <a:spAutoFit/>
          </a:bodyPr>
          <a:lstStyle/>
          <a:p>
            <a:r>
              <a:rPr lang="en-US" sz="2400" b="1" dirty="0" smtClean="0">
                <a:solidFill>
                  <a:srgbClr val="0070C0"/>
                </a:solidFill>
                <a:latin typeface="+mj-lt"/>
                <a:cs typeface="Arial" panose="020B0604020202020204" pitchFamily="34" charset="0"/>
              </a:rPr>
              <a:t>First Cottage Project in </a:t>
            </a:r>
            <a:r>
              <a:rPr lang="en-US" sz="2400" b="1" dirty="0" err="1" smtClean="0">
                <a:solidFill>
                  <a:srgbClr val="0070C0"/>
                </a:solidFill>
                <a:latin typeface="+mj-lt"/>
                <a:cs typeface="Arial" panose="020B0604020202020204" pitchFamily="34" charset="0"/>
              </a:rPr>
              <a:t>Muskoka</a:t>
            </a:r>
            <a:endParaRPr lang="en-US" sz="2400" dirty="0">
              <a:solidFill>
                <a:srgbClr val="0070C0"/>
              </a:solidFill>
              <a:latin typeface="+mj-lt"/>
            </a:endParaRPr>
          </a:p>
        </p:txBody>
      </p:sp>
      <p:sp>
        <p:nvSpPr>
          <p:cNvPr id="14" name="Content Placeholder 2"/>
          <p:cNvSpPr txBox="1">
            <a:spLocks/>
          </p:cNvSpPr>
          <p:nvPr/>
        </p:nvSpPr>
        <p:spPr>
          <a:xfrm>
            <a:off x="3775566" y="1621971"/>
            <a:ext cx="5111762" cy="4343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60000"/>
              </a:lnSpc>
            </a:pPr>
            <a:r>
              <a:rPr lang="en-US" sz="2000" dirty="0" smtClean="0">
                <a:cs typeface="Arial" panose="020B0604020202020204" pitchFamily="34" charset="0"/>
              </a:rPr>
              <a:t>Operating since October 2015</a:t>
            </a:r>
          </a:p>
          <a:p>
            <a:pPr lvl="1">
              <a:lnSpc>
                <a:spcPct val="160000"/>
              </a:lnSpc>
            </a:pPr>
            <a:r>
              <a:rPr lang="en-US" sz="2000" dirty="0" smtClean="0">
                <a:cs typeface="Arial" panose="020B0604020202020204" pitchFamily="34" charset="0"/>
              </a:rPr>
              <a:t>6.75kW Solar Photovoltaic System</a:t>
            </a:r>
          </a:p>
          <a:p>
            <a:pPr lvl="1">
              <a:lnSpc>
                <a:spcPct val="160000"/>
              </a:lnSpc>
            </a:pPr>
            <a:r>
              <a:rPr lang="en-US" sz="2000" dirty="0" smtClean="0">
                <a:cs typeface="Arial" panose="020B0604020202020204" pitchFamily="34" charset="0"/>
              </a:rPr>
              <a:t>LDC: Hydro One</a:t>
            </a:r>
          </a:p>
          <a:p>
            <a:pPr lvl="1">
              <a:lnSpc>
                <a:spcPct val="160000"/>
              </a:lnSpc>
            </a:pPr>
            <a:r>
              <a:rPr lang="en-US" sz="2000" dirty="0" smtClean="0">
                <a:cs typeface="Arial" panose="020B0604020202020204" pitchFamily="34" charset="0"/>
              </a:rPr>
              <a:t>Cottage segment has unique loads </a:t>
            </a:r>
            <a:r>
              <a:rPr lang="en-US" sz="2000" dirty="0" err="1" smtClean="0">
                <a:cs typeface="Arial" panose="020B0604020202020204" pitchFamily="34" charset="0"/>
              </a:rPr>
              <a:t>eg</a:t>
            </a:r>
            <a:r>
              <a:rPr lang="en-US" sz="2000" dirty="0" smtClean="0">
                <a:cs typeface="Arial" panose="020B0604020202020204" pitchFamily="34" charset="0"/>
              </a:rPr>
              <a:t>. Water pumps, sewage pumps</a:t>
            </a:r>
          </a:p>
          <a:p>
            <a:pPr marL="457200" lvl="1" indent="0">
              <a:lnSpc>
                <a:spcPct val="160000"/>
              </a:lnSpc>
              <a:buNone/>
            </a:pPr>
            <a:r>
              <a:rPr lang="en-US" sz="2000" dirty="0" smtClean="0">
                <a:cs typeface="Arial" panose="020B0604020202020204" pitchFamily="34" charset="0"/>
              </a:rPr>
              <a:t/>
            </a:r>
            <a:br>
              <a:rPr lang="en-US" sz="2000" dirty="0" smtClean="0">
                <a:cs typeface="Arial" panose="020B0604020202020204" pitchFamily="34" charset="0"/>
              </a:rPr>
            </a:br>
            <a:endParaRPr lang="en-US" sz="2000" dirty="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5454" y="1807123"/>
            <a:ext cx="3880161" cy="2904577"/>
          </a:xfrm>
          <a:prstGeom prst="rect">
            <a:avLst/>
          </a:prstGeom>
        </p:spPr>
      </p:pic>
    </p:spTree>
    <p:extLst>
      <p:ext uri="{BB962C8B-B14F-4D97-AF65-F5344CB8AC3E}">
        <p14:creationId xmlns:p14="http://schemas.microsoft.com/office/powerpoint/2010/main" xmlns="" val="1001722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254" y="1487034"/>
            <a:ext cx="8177318" cy="3887653"/>
          </a:xfrm>
        </p:spPr>
        <p:txBody>
          <a:bodyPr>
            <a:noAutofit/>
          </a:bodyPr>
          <a:lstStyle/>
          <a:p>
            <a:r>
              <a:rPr lang="en-US" dirty="0" smtClean="0"/>
              <a:t>Panasonic and current solar + storage offering</a:t>
            </a:r>
          </a:p>
          <a:p>
            <a:r>
              <a:rPr lang="en-US" dirty="0" smtClean="0"/>
              <a:t>Value proposition</a:t>
            </a:r>
          </a:p>
          <a:p>
            <a:r>
              <a:rPr lang="en-US" dirty="0" smtClean="0"/>
              <a:t>How the system works </a:t>
            </a:r>
          </a:p>
          <a:p>
            <a:r>
              <a:rPr lang="en-US" dirty="0" smtClean="0"/>
              <a:t>Selecting back up loads </a:t>
            </a:r>
          </a:p>
          <a:p>
            <a:r>
              <a:rPr lang="en-US" dirty="0" smtClean="0"/>
              <a:t>Solar + storage installations in Ontario </a:t>
            </a:r>
          </a:p>
          <a:p>
            <a:r>
              <a:rPr lang="en-US" dirty="0" smtClean="0"/>
              <a:t>Key Learning </a:t>
            </a:r>
          </a:p>
          <a:p>
            <a:endParaRPr lang="en-US" dirty="0" smtClean="0"/>
          </a:p>
        </p:txBody>
      </p:sp>
      <p:sp>
        <p:nvSpPr>
          <p:cNvPr id="5" name="Slide Number Placeholder 4"/>
          <p:cNvSpPr>
            <a:spLocks noGrp="1"/>
          </p:cNvSpPr>
          <p:nvPr>
            <p:ph type="sldNum" sz="quarter" idx="12"/>
          </p:nvPr>
        </p:nvSpPr>
        <p:spPr>
          <a:xfrm>
            <a:off x="6457950" y="6356351"/>
            <a:ext cx="2057400" cy="365125"/>
          </a:xfrm>
        </p:spPr>
        <p:txBody>
          <a:bodyPr/>
          <a:lstStyle/>
          <a:p>
            <a:fld id="{A602D645-8326-457F-8279-42F3D9163E62}" type="slidenum">
              <a:rPr lang="en-US" smtClean="0"/>
              <a:pPr/>
              <a:t>2</a:t>
            </a:fld>
            <a:endParaRPr lang="en-US"/>
          </a:p>
        </p:txBody>
      </p:sp>
      <p:sp>
        <p:nvSpPr>
          <p:cNvPr id="12" name="Title 1"/>
          <p:cNvSpPr txBox="1">
            <a:spLocks/>
          </p:cNvSpPr>
          <p:nvPr/>
        </p:nvSpPr>
        <p:spPr>
          <a:xfrm>
            <a:off x="531253" y="222655"/>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mn-lt"/>
                <a:cs typeface="Arial" panose="020B0604020202020204" pitchFamily="34" charset="0"/>
              </a:rPr>
              <a:t>Outline  </a:t>
            </a:r>
            <a:endParaRPr lang="en-US" sz="3600" b="1" dirty="0">
              <a:latin typeface="+mn-lt"/>
              <a:cs typeface="Arial" panose="020B0604020202020204" pitchFamily="34" charset="0"/>
            </a:endParaRPr>
          </a:p>
        </p:txBody>
      </p:sp>
    </p:spTree>
    <p:extLst>
      <p:ext uri="{BB962C8B-B14F-4D97-AF65-F5344CB8AC3E}">
        <p14:creationId xmlns:p14="http://schemas.microsoft.com/office/powerpoint/2010/main" xmlns="" val="3765758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4055"/>
            <a:ext cx="7886700" cy="994172"/>
          </a:xfrm>
        </p:spPr>
        <p:txBody>
          <a:bodyPr>
            <a:normAutofit/>
          </a:bodyPr>
          <a:lstStyle/>
          <a:p>
            <a:r>
              <a:rPr lang="en-US" sz="3200" b="1" dirty="0" smtClean="0">
                <a:cs typeface="Arial" panose="020B0604020202020204" pitchFamily="34" charset="0"/>
              </a:rPr>
              <a:t>Cottage: Cottage in </a:t>
            </a:r>
            <a:r>
              <a:rPr lang="en-US" sz="3200" b="1" dirty="0" err="1" smtClean="0">
                <a:cs typeface="Arial" panose="020B0604020202020204" pitchFamily="34" charset="0"/>
              </a:rPr>
              <a:t>Bala</a:t>
            </a:r>
            <a:r>
              <a:rPr lang="en-US" sz="3200" b="1" dirty="0" smtClean="0">
                <a:cs typeface="Arial" panose="020B0604020202020204" pitchFamily="34" charset="0"/>
              </a:rPr>
              <a:t>  </a:t>
            </a:r>
            <a:endParaRPr lang="en-US" sz="3200" b="1" dirty="0">
              <a:cs typeface="Arial" panose="020B0604020202020204" pitchFamily="34" charset="0"/>
            </a:endParaRPr>
          </a:p>
        </p:txBody>
      </p:sp>
      <p:sp>
        <p:nvSpPr>
          <p:cNvPr id="10" name="Rectangle 9"/>
          <p:cNvSpPr/>
          <p:nvPr/>
        </p:nvSpPr>
        <p:spPr>
          <a:xfrm>
            <a:off x="304799" y="741714"/>
            <a:ext cx="4298164" cy="461665"/>
          </a:xfrm>
          <a:prstGeom prst="rect">
            <a:avLst/>
          </a:prstGeom>
        </p:spPr>
        <p:txBody>
          <a:bodyPr wrap="none">
            <a:spAutoFit/>
          </a:bodyPr>
          <a:lstStyle/>
          <a:p>
            <a:r>
              <a:rPr lang="en-US" sz="2400" b="1" dirty="0" smtClean="0">
                <a:solidFill>
                  <a:srgbClr val="0070C0"/>
                </a:solidFill>
                <a:latin typeface="+mj-lt"/>
                <a:cs typeface="Arial" panose="020B0604020202020204" pitchFamily="34" charset="0"/>
              </a:rPr>
              <a:t>First Cottage Project in </a:t>
            </a:r>
            <a:r>
              <a:rPr lang="en-US" sz="2400" b="1" dirty="0" err="1" smtClean="0">
                <a:solidFill>
                  <a:srgbClr val="0070C0"/>
                </a:solidFill>
                <a:latin typeface="+mj-lt"/>
                <a:cs typeface="Arial" panose="020B0604020202020204" pitchFamily="34" charset="0"/>
              </a:rPr>
              <a:t>Muskoka</a:t>
            </a:r>
            <a:endParaRPr lang="en-US" sz="2400" dirty="0">
              <a:solidFill>
                <a:srgbClr val="0070C0"/>
              </a:solidFill>
              <a:latin typeface="+mj-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75374" y="2955731"/>
            <a:ext cx="2218097" cy="295746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97815" y="2115391"/>
            <a:ext cx="3220910" cy="2415683"/>
          </a:xfrm>
          <a:prstGeom prst="rect">
            <a:avLst/>
          </a:prstGeom>
        </p:spPr>
      </p:pic>
      <p:sp>
        <p:nvSpPr>
          <p:cNvPr id="4" name="TextBox 3"/>
          <p:cNvSpPr txBox="1"/>
          <p:nvPr/>
        </p:nvSpPr>
        <p:spPr>
          <a:xfrm>
            <a:off x="4359275" y="1294725"/>
            <a:ext cx="449897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cs typeface="Arial" panose="020B0604020202020204" pitchFamily="34" charset="0"/>
              </a:rPr>
              <a:t>Inverter is installed in </a:t>
            </a:r>
            <a:r>
              <a:rPr lang="en-US" sz="2400" dirty="0" smtClean="0">
                <a:cs typeface="Arial" panose="020B0604020202020204" pitchFamily="34" charset="0"/>
              </a:rPr>
              <a:t>an enclosure </a:t>
            </a:r>
            <a:r>
              <a:rPr lang="en-US" sz="2400" dirty="0">
                <a:cs typeface="Arial" panose="020B0604020202020204" pitchFamily="34" charset="0"/>
              </a:rPr>
              <a:t>outside the </a:t>
            </a:r>
            <a:r>
              <a:rPr lang="en-US" sz="2400" dirty="0" smtClean="0">
                <a:cs typeface="Arial" panose="020B0604020202020204" pitchFamily="34" charset="0"/>
              </a:rPr>
              <a:t>cottage, </a:t>
            </a:r>
            <a:r>
              <a:rPr lang="en-US" sz="2400" dirty="0">
                <a:cs typeface="Arial" panose="020B0604020202020204" pitchFamily="34" charset="0"/>
              </a:rPr>
              <a:t>and battery is installed inside the </a:t>
            </a:r>
            <a:r>
              <a:rPr lang="en-US" sz="2400" dirty="0" smtClean="0">
                <a:cs typeface="Arial" panose="020B0604020202020204" pitchFamily="34" charset="0"/>
              </a:rPr>
              <a:t>cottage</a:t>
            </a:r>
            <a:endParaRPr lang="en-US" sz="24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77944" y="3954182"/>
            <a:ext cx="3464359" cy="1959012"/>
          </a:xfrm>
          <a:prstGeom prst="rect">
            <a:avLst/>
          </a:prstGeom>
        </p:spPr>
      </p:pic>
    </p:spTree>
    <p:extLst>
      <p:ext uri="{BB962C8B-B14F-4D97-AF65-F5344CB8AC3E}">
        <p14:creationId xmlns:p14="http://schemas.microsoft.com/office/powerpoint/2010/main" xmlns="" val="1714025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4055"/>
            <a:ext cx="7886700" cy="994172"/>
          </a:xfrm>
        </p:spPr>
        <p:txBody>
          <a:bodyPr>
            <a:normAutofit/>
          </a:bodyPr>
          <a:lstStyle/>
          <a:p>
            <a:r>
              <a:rPr lang="en-US" sz="3200" b="1" dirty="0" smtClean="0">
                <a:cs typeface="Arial" panose="020B0604020202020204" pitchFamily="34" charset="0"/>
              </a:rPr>
              <a:t>Builder: Casablanca Model Home </a:t>
            </a:r>
            <a:endParaRPr lang="en-US" sz="3200" b="1" dirty="0">
              <a:cs typeface="Arial" panose="020B0604020202020204" pitchFamily="34" charset="0"/>
            </a:endParaRPr>
          </a:p>
        </p:txBody>
      </p:sp>
      <p:pic>
        <p:nvPicPr>
          <p:cNvPr id="12" name="Content Placeholder 3"/>
          <p:cNvPicPr>
            <a:picLocks noChangeAspect="1"/>
          </p:cNvPicPr>
          <p:nvPr/>
        </p:nvPicPr>
        <p:blipFill rotWithShape="1">
          <a:blip r:embed="rId3" cstate="print">
            <a:extLst>
              <a:ext uri="{28A0092B-C50C-407E-A947-70E740481C1C}">
                <a14:useLocalDpi xmlns:a14="http://schemas.microsoft.com/office/drawing/2010/main" xmlns="" val="0"/>
              </a:ext>
            </a:extLst>
          </a:blip>
          <a:srcRect t="9988"/>
          <a:stretch/>
        </p:blipFill>
        <p:spPr>
          <a:xfrm>
            <a:off x="304799" y="1408107"/>
            <a:ext cx="3845506" cy="1925176"/>
          </a:xfrm>
          <a:prstGeom prst="rect">
            <a:avLst/>
          </a:prstGeom>
        </p:spPr>
      </p:pic>
      <p:sp>
        <p:nvSpPr>
          <p:cNvPr id="14" name="Content Placeholder 2"/>
          <p:cNvSpPr txBox="1">
            <a:spLocks/>
          </p:cNvSpPr>
          <p:nvPr/>
        </p:nvSpPr>
        <p:spPr>
          <a:xfrm>
            <a:off x="4032238" y="1425246"/>
            <a:ext cx="5111762" cy="4745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60000"/>
              </a:lnSpc>
            </a:pPr>
            <a:r>
              <a:rPr lang="en-US" sz="2000" dirty="0" smtClean="0">
                <a:latin typeface="Arial" panose="020B0604020202020204" pitchFamily="34" charset="0"/>
                <a:cs typeface="Arial" panose="020B0604020202020204" pitchFamily="34" charset="0"/>
              </a:rPr>
              <a:t>Operating since February 2016</a:t>
            </a:r>
          </a:p>
          <a:p>
            <a:pPr lvl="1">
              <a:lnSpc>
                <a:spcPct val="160000"/>
              </a:lnSpc>
            </a:pPr>
            <a:r>
              <a:rPr lang="en-US" sz="2000" dirty="0" smtClean="0">
                <a:latin typeface="Arial" panose="020B0604020202020204" pitchFamily="34" charset="0"/>
                <a:cs typeface="Arial" panose="020B0604020202020204" pitchFamily="34" charset="0"/>
              </a:rPr>
              <a:t>7.15kW Solar Photovoltaic System</a:t>
            </a:r>
          </a:p>
          <a:p>
            <a:pPr lvl="1">
              <a:lnSpc>
                <a:spcPct val="160000"/>
              </a:lnSpc>
            </a:pPr>
            <a:r>
              <a:rPr lang="en-US" sz="2000" dirty="0" smtClean="0">
                <a:latin typeface="Arial" panose="020B0604020202020204" pitchFamily="34" charset="0"/>
                <a:cs typeface="Arial" panose="020B0604020202020204" pitchFamily="34" charset="0"/>
              </a:rPr>
              <a:t>LDC: Hydro One Brampton</a:t>
            </a:r>
          </a:p>
          <a:p>
            <a:pPr lvl="1">
              <a:lnSpc>
                <a:spcPct val="160000"/>
              </a:lnSpc>
            </a:pPr>
            <a:r>
              <a:rPr lang="en-US" sz="2000" dirty="0">
                <a:latin typeface="Arial" panose="020B0604020202020204" pitchFamily="34" charset="0"/>
                <a:cs typeface="Arial" panose="020B0604020202020204" pitchFamily="34" charset="0"/>
              </a:rPr>
              <a:t>Both inverter and battery are installed in the basement</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5" name="Rectangle 14"/>
          <p:cNvSpPr/>
          <p:nvPr/>
        </p:nvSpPr>
        <p:spPr>
          <a:xfrm>
            <a:off x="304799" y="741714"/>
            <a:ext cx="5025928" cy="461665"/>
          </a:xfrm>
          <a:prstGeom prst="rect">
            <a:avLst/>
          </a:prstGeom>
        </p:spPr>
        <p:txBody>
          <a:bodyPr wrap="none">
            <a:spAutoFit/>
          </a:bodyPr>
          <a:lstStyle/>
          <a:p>
            <a:r>
              <a:rPr lang="en-US" sz="2400" b="1" dirty="0" smtClean="0">
                <a:solidFill>
                  <a:srgbClr val="0070C0"/>
                </a:solidFill>
                <a:latin typeface="+mj-lt"/>
                <a:cs typeface="Arial" panose="020B0604020202020204" pitchFamily="34" charset="0"/>
              </a:rPr>
              <a:t>First Builder Project in a Model Home </a:t>
            </a:r>
            <a:endParaRPr lang="en-US" sz="2400" dirty="0">
              <a:solidFill>
                <a:srgbClr val="0070C0"/>
              </a:solidFill>
              <a:latin typeface="+mj-lt"/>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5320" y="3722461"/>
            <a:ext cx="3974671" cy="2243131"/>
          </a:xfrm>
          <a:prstGeom prst="rect">
            <a:avLst/>
          </a:prstGeom>
        </p:spPr>
      </p:pic>
    </p:spTree>
    <p:extLst>
      <p:ext uri="{BB962C8B-B14F-4D97-AF65-F5344CB8AC3E}">
        <p14:creationId xmlns:p14="http://schemas.microsoft.com/office/powerpoint/2010/main" xmlns="" val="935860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4055"/>
            <a:ext cx="7886700" cy="994172"/>
          </a:xfrm>
        </p:spPr>
        <p:txBody>
          <a:bodyPr>
            <a:normAutofit/>
          </a:bodyPr>
          <a:lstStyle/>
          <a:p>
            <a:r>
              <a:rPr lang="en-US" sz="3200" b="1" dirty="0" smtClean="0">
                <a:latin typeface="+mn-lt"/>
                <a:cs typeface="Arial" panose="020B0604020202020204" pitchFamily="34" charset="0"/>
              </a:rPr>
              <a:t>Utility Pilot: OPUC Pilot Project</a:t>
            </a:r>
            <a:endParaRPr lang="en-US" sz="3200" b="1" dirty="0">
              <a:latin typeface="+mn-lt"/>
              <a:cs typeface="Arial" panose="020B0604020202020204" pitchFamily="34" charset="0"/>
            </a:endParaRPr>
          </a:p>
        </p:txBody>
      </p:sp>
      <p:sp>
        <p:nvSpPr>
          <p:cNvPr id="9" name="Content Placeholder 2"/>
          <p:cNvSpPr>
            <a:spLocks noGrp="1"/>
          </p:cNvSpPr>
          <p:nvPr>
            <p:ph idx="1"/>
          </p:nvPr>
        </p:nvSpPr>
        <p:spPr>
          <a:xfrm>
            <a:off x="3779912" y="1610398"/>
            <a:ext cx="5111762" cy="4745953"/>
          </a:xfrm>
        </p:spPr>
        <p:txBody>
          <a:bodyPr>
            <a:normAutofit lnSpcReduction="10000"/>
          </a:bodyPr>
          <a:lstStyle/>
          <a:p>
            <a:pPr lvl="1">
              <a:lnSpc>
                <a:spcPct val="120000"/>
              </a:lnSpc>
            </a:pPr>
            <a:r>
              <a:rPr lang="en-US" sz="2000" dirty="0" smtClean="0">
                <a:cs typeface="Arial" panose="020B0604020202020204" pitchFamily="34" charset="0"/>
              </a:rPr>
              <a:t>First installed system is operating since November 2015</a:t>
            </a:r>
          </a:p>
          <a:p>
            <a:pPr lvl="1">
              <a:lnSpc>
                <a:spcPct val="120000"/>
              </a:lnSpc>
            </a:pPr>
            <a:r>
              <a:rPr lang="en-US" sz="2000" dirty="0" smtClean="0">
                <a:cs typeface="Arial" panose="020B0604020202020204" pitchFamily="34" charset="0"/>
              </a:rPr>
              <a:t>30 residential homes in Oshawa</a:t>
            </a:r>
          </a:p>
          <a:p>
            <a:pPr lvl="1">
              <a:lnSpc>
                <a:spcPct val="120000"/>
              </a:lnSpc>
            </a:pPr>
            <a:r>
              <a:rPr lang="en-US" sz="2000" dirty="0" smtClean="0">
                <a:cs typeface="Arial" panose="020B0604020202020204" pitchFamily="34" charset="0"/>
              </a:rPr>
              <a:t>Solar system sizes range from 5.36kW to 6.89kW </a:t>
            </a:r>
          </a:p>
          <a:p>
            <a:pPr lvl="1">
              <a:lnSpc>
                <a:spcPct val="120000"/>
              </a:lnSpc>
            </a:pPr>
            <a:r>
              <a:rPr lang="en-US" sz="2000" dirty="0" smtClean="0">
                <a:cs typeface="Arial" panose="020B0604020202020204" pitchFamily="34" charset="0"/>
              </a:rPr>
              <a:t>LDC: Oshawa Power</a:t>
            </a:r>
          </a:p>
          <a:p>
            <a:pPr lvl="1">
              <a:lnSpc>
                <a:spcPct val="120000"/>
              </a:lnSpc>
            </a:pPr>
            <a:r>
              <a:rPr lang="en-US" sz="2000" dirty="0">
                <a:cs typeface="Arial" panose="020B0604020202020204" pitchFamily="34" charset="0"/>
              </a:rPr>
              <a:t> The objective of the </a:t>
            </a:r>
            <a:r>
              <a:rPr lang="en-US" sz="2000" dirty="0" smtClean="0">
                <a:cs typeface="Arial" panose="020B0604020202020204" pitchFamily="34" charset="0"/>
              </a:rPr>
              <a:t>project:</a:t>
            </a:r>
          </a:p>
          <a:p>
            <a:pPr marL="1371600" lvl="2" indent="-457200">
              <a:lnSpc>
                <a:spcPct val="120000"/>
              </a:lnSpc>
              <a:buFont typeface="+mj-lt"/>
              <a:buAutoNum type="arabicPeriod"/>
            </a:pPr>
            <a:r>
              <a:rPr lang="en-US" sz="1600" dirty="0" smtClean="0">
                <a:cs typeface="Arial" panose="020B0604020202020204" pitchFamily="34" charset="0"/>
              </a:rPr>
              <a:t>To provide </a:t>
            </a:r>
            <a:r>
              <a:rPr lang="en-US" sz="1600" dirty="0">
                <a:cs typeface="Arial" panose="020B0604020202020204" pitchFamily="34" charset="0"/>
              </a:rPr>
              <a:t>behind-the-meter generation, storage, back-up power supply and shifting demand </a:t>
            </a:r>
            <a:r>
              <a:rPr lang="en-US" sz="1600" dirty="0" smtClean="0">
                <a:cs typeface="Arial" panose="020B0604020202020204" pitchFamily="34" charset="0"/>
              </a:rPr>
              <a:t>away from </a:t>
            </a:r>
            <a:r>
              <a:rPr lang="en-US" sz="1600" dirty="0">
                <a:cs typeface="Arial" panose="020B0604020202020204" pitchFamily="34" charset="0"/>
              </a:rPr>
              <a:t>on-peak </a:t>
            </a:r>
            <a:endParaRPr lang="en-US" sz="1600" dirty="0" smtClean="0">
              <a:cs typeface="Arial" panose="020B0604020202020204" pitchFamily="34" charset="0"/>
            </a:endParaRPr>
          </a:p>
          <a:p>
            <a:pPr marL="1371600" lvl="2" indent="-457200">
              <a:lnSpc>
                <a:spcPct val="120000"/>
              </a:lnSpc>
              <a:buFont typeface="+mj-lt"/>
              <a:buAutoNum type="arabicPeriod"/>
            </a:pPr>
            <a:r>
              <a:rPr lang="en-US" sz="1600" dirty="0">
                <a:cs typeface="Arial" panose="020B0604020202020204" pitchFamily="34" charset="0"/>
              </a:rPr>
              <a:t>T</a:t>
            </a:r>
            <a:r>
              <a:rPr lang="en-US" sz="1600" dirty="0" smtClean="0">
                <a:cs typeface="Arial" panose="020B0604020202020204" pitchFamily="34" charset="0"/>
              </a:rPr>
              <a:t>o </a:t>
            </a:r>
            <a:r>
              <a:rPr lang="en-US" sz="1600" dirty="0">
                <a:cs typeface="Arial" panose="020B0604020202020204" pitchFamily="34" charset="0"/>
              </a:rPr>
              <a:t>address power outages caused by extreme weather conditions, including ice storms.</a:t>
            </a:r>
          </a:p>
          <a:p>
            <a:pPr lvl="1">
              <a:lnSpc>
                <a:spcPct val="120000"/>
              </a:lnSpc>
            </a:pPr>
            <a:endParaRPr lang="en-US" sz="2000" dirty="0">
              <a:cs typeface="Arial" panose="020B0604020202020204" pitchFamily="34" charset="0"/>
            </a:endParaRPr>
          </a:p>
        </p:txBody>
      </p:sp>
      <p:sp>
        <p:nvSpPr>
          <p:cNvPr id="10" name="Rectangle 9"/>
          <p:cNvSpPr/>
          <p:nvPr/>
        </p:nvSpPr>
        <p:spPr>
          <a:xfrm>
            <a:off x="304799" y="741714"/>
            <a:ext cx="2562112" cy="461665"/>
          </a:xfrm>
          <a:prstGeom prst="rect">
            <a:avLst/>
          </a:prstGeom>
        </p:spPr>
        <p:txBody>
          <a:bodyPr wrap="none">
            <a:spAutoFit/>
          </a:bodyPr>
          <a:lstStyle/>
          <a:p>
            <a:r>
              <a:rPr lang="en-US" sz="2400" b="1" dirty="0" smtClean="0">
                <a:solidFill>
                  <a:srgbClr val="0070C0"/>
                </a:solidFill>
                <a:latin typeface="+mj-lt"/>
                <a:cs typeface="Arial" panose="020B0604020202020204" pitchFamily="34" charset="0"/>
              </a:rPr>
              <a:t>First Utility Project</a:t>
            </a:r>
            <a:endParaRPr lang="en-US" sz="2400" dirty="0">
              <a:solidFill>
                <a:srgbClr val="0070C0"/>
              </a:solidFill>
              <a:latin typeface="+mj-lt"/>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4572" y="1638779"/>
            <a:ext cx="3211628" cy="4282172"/>
          </a:xfrm>
          <a:prstGeom prst="rect">
            <a:avLst/>
          </a:prstGeom>
        </p:spPr>
      </p:pic>
    </p:spTree>
    <p:extLst>
      <p:ext uri="{BB962C8B-B14F-4D97-AF65-F5344CB8AC3E}">
        <p14:creationId xmlns:p14="http://schemas.microsoft.com/office/powerpoint/2010/main" xmlns="" val="1137254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4055"/>
            <a:ext cx="7886700" cy="994172"/>
          </a:xfrm>
        </p:spPr>
        <p:txBody>
          <a:bodyPr>
            <a:normAutofit/>
          </a:bodyPr>
          <a:lstStyle/>
          <a:p>
            <a:r>
              <a:rPr lang="en-US" sz="3200" b="1" dirty="0">
                <a:cs typeface="Arial" panose="020B0604020202020204" pitchFamily="34" charset="0"/>
              </a:rPr>
              <a:t>Utility Pilot: OPUC Pilot Project</a:t>
            </a:r>
          </a:p>
        </p:txBody>
      </p:sp>
      <p:sp>
        <p:nvSpPr>
          <p:cNvPr id="10" name="Rectangle 9"/>
          <p:cNvSpPr/>
          <p:nvPr/>
        </p:nvSpPr>
        <p:spPr>
          <a:xfrm>
            <a:off x="304799" y="741714"/>
            <a:ext cx="2562112" cy="461665"/>
          </a:xfrm>
          <a:prstGeom prst="rect">
            <a:avLst/>
          </a:prstGeom>
        </p:spPr>
        <p:txBody>
          <a:bodyPr wrap="none">
            <a:spAutoFit/>
          </a:bodyPr>
          <a:lstStyle/>
          <a:p>
            <a:r>
              <a:rPr lang="en-US" sz="2400" b="1" dirty="0" smtClean="0">
                <a:solidFill>
                  <a:srgbClr val="0070C0"/>
                </a:solidFill>
                <a:cs typeface="Arial" panose="020B0604020202020204" pitchFamily="34" charset="0"/>
              </a:rPr>
              <a:t>First Utility Project</a:t>
            </a:r>
            <a:endParaRPr lang="en-US" sz="2400" dirty="0">
              <a:solidFill>
                <a:srgbClr val="0070C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4457" y="1479152"/>
            <a:ext cx="3896920" cy="389692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3987638"/>
            <a:ext cx="3819520" cy="2192327"/>
          </a:xfrm>
          <a:prstGeom prst="rect">
            <a:avLst/>
          </a:prstGeom>
        </p:spPr>
      </p:pic>
      <p:sp>
        <p:nvSpPr>
          <p:cNvPr id="2" name="TextBox 1"/>
          <p:cNvSpPr txBox="1"/>
          <p:nvPr/>
        </p:nvSpPr>
        <p:spPr>
          <a:xfrm>
            <a:off x="4645020" y="1479152"/>
            <a:ext cx="37465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Installed </a:t>
            </a:r>
            <a:r>
              <a:rPr lang="en-US" sz="2400" dirty="0" err="1" smtClean="0"/>
              <a:t>Tabuchi</a:t>
            </a:r>
            <a:r>
              <a:rPr lang="en-US" sz="2400" dirty="0" smtClean="0"/>
              <a:t> system in both new and old homes, tested system using different sets of appliances, heating methods, lighting</a:t>
            </a:r>
            <a:endParaRPr lang="en-US" sz="2400" dirty="0"/>
          </a:p>
        </p:txBody>
      </p:sp>
    </p:spTree>
    <p:extLst>
      <p:ext uri="{BB962C8B-B14F-4D97-AF65-F5344CB8AC3E}">
        <p14:creationId xmlns:p14="http://schemas.microsoft.com/office/powerpoint/2010/main" xmlns="" val="259897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13170"/>
            <a:ext cx="7886700" cy="994172"/>
          </a:xfrm>
        </p:spPr>
        <p:txBody>
          <a:bodyPr>
            <a:normAutofit/>
          </a:bodyPr>
          <a:lstStyle/>
          <a:p>
            <a:r>
              <a:rPr lang="en-US" sz="3200" b="1" dirty="0" smtClean="0">
                <a:cs typeface="Arial" panose="020B0604020202020204" pitchFamily="34" charset="0"/>
              </a:rPr>
              <a:t>Project: Mike Holmes Jr.</a:t>
            </a:r>
            <a:endParaRPr lang="en-US" sz="3200" b="1" dirty="0">
              <a:cs typeface="Arial" panose="020B0604020202020204" pitchFamily="34" charset="0"/>
            </a:endParaRPr>
          </a:p>
        </p:txBody>
      </p:sp>
      <p:sp>
        <p:nvSpPr>
          <p:cNvPr id="10" name="Rectangle 9"/>
          <p:cNvSpPr/>
          <p:nvPr/>
        </p:nvSpPr>
        <p:spPr>
          <a:xfrm>
            <a:off x="304799" y="741714"/>
            <a:ext cx="6733895" cy="461665"/>
          </a:xfrm>
          <a:prstGeom prst="rect">
            <a:avLst/>
          </a:prstGeom>
        </p:spPr>
        <p:txBody>
          <a:bodyPr wrap="none">
            <a:spAutoFit/>
          </a:bodyPr>
          <a:lstStyle/>
          <a:p>
            <a:r>
              <a:rPr lang="en-US" sz="2400" b="1" dirty="0" smtClean="0">
                <a:solidFill>
                  <a:srgbClr val="0070C0"/>
                </a:solidFill>
                <a:cs typeface="Arial" panose="020B0604020202020204" pitchFamily="34" charset="0"/>
              </a:rPr>
              <a:t>New HGTV Series – Reno Featuring Solar + Storage </a:t>
            </a:r>
            <a:endParaRPr lang="en-US" sz="2400" dirty="0">
              <a:solidFill>
                <a:srgbClr val="0070C0"/>
              </a:solidFill>
            </a:endParaRPr>
          </a:p>
        </p:txBody>
      </p:sp>
      <p:sp>
        <p:nvSpPr>
          <p:cNvPr id="14" name="Content Placeholder 2"/>
          <p:cNvSpPr txBox="1">
            <a:spLocks/>
          </p:cNvSpPr>
          <p:nvPr/>
        </p:nvSpPr>
        <p:spPr>
          <a:xfrm>
            <a:off x="4025829" y="1316472"/>
            <a:ext cx="5111762" cy="4745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60000"/>
              </a:lnSpc>
            </a:pPr>
            <a:r>
              <a:rPr lang="en-US" sz="2000" dirty="0" smtClean="0">
                <a:cs typeface="Arial" panose="020B0604020202020204" pitchFamily="34" charset="0"/>
              </a:rPr>
              <a:t>6.63kW Solar Photovoltaic System</a:t>
            </a:r>
          </a:p>
          <a:p>
            <a:pPr lvl="1">
              <a:lnSpc>
                <a:spcPct val="160000"/>
              </a:lnSpc>
            </a:pPr>
            <a:r>
              <a:rPr lang="en-US" sz="2000" dirty="0" smtClean="0">
                <a:cs typeface="Arial" panose="020B0604020202020204" pitchFamily="34" charset="0"/>
              </a:rPr>
              <a:t>LDC: </a:t>
            </a:r>
            <a:r>
              <a:rPr lang="en-US" sz="2000" dirty="0" err="1" smtClean="0">
                <a:cs typeface="Arial" panose="020B0604020202020204" pitchFamily="34" charset="0"/>
              </a:rPr>
              <a:t>EnerSource</a:t>
            </a:r>
            <a:endParaRPr lang="en-US" sz="2000" dirty="0" smtClean="0">
              <a:cs typeface="Arial" panose="020B0604020202020204" pitchFamily="34" charset="0"/>
            </a:endParaRPr>
          </a:p>
          <a:p>
            <a:pPr lvl="1">
              <a:lnSpc>
                <a:spcPct val="160000"/>
              </a:lnSpc>
            </a:pPr>
            <a:r>
              <a:rPr lang="en-US" sz="2000" dirty="0" smtClean="0">
                <a:cs typeface="Arial" panose="020B0604020202020204" pitchFamily="34" charset="0"/>
              </a:rPr>
              <a:t> Started airing on Nov 10</a:t>
            </a:r>
            <a:r>
              <a:rPr lang="en-US" sz="2000" baseline="30000" dirty="0" smtClean="0">
                <a:cs typeface="Arial" panose="020B0604020202020204" pitchFamily="34" charset="0"/>
              </a:rPr>
              <a:t>th</a:t>
            </a:r>
            <a:r>
              <a:rPr lang="en-US" sz="2000" dirty="0" smtClean="0">
                <a:cs typeface="Arial" panose="020B0604020202020204" pitchFamily="34" charset="0"/>
              </a:rPr>
              <a:t> </a:t>
            </a:r>
            <a:br>
              <a:rPr lang="en-US" sz="2000" dirty="0" smtClean="0">
                <a:cs typeface="Arial" panose="020B0604020202020204" pitchFamily="34" charset="0"/>
              </a:rPr>
            </a:br>
            <a:endParaRPr lang="en-US" sz="2000" dirty="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1644" y="1730652"/>
            <a:ext cx="3786506" cy="3786506"/>
          </a:xfrm>
          <a:prstGeom prst="rect">
            <a:avLst/>
          </a:prstGeom>
        </p:spPr>
      </p:pic>
      <p:pic>
        <p:nvPicPr>
          <p:cNvPr id="15" name="Picture 14"/>
          <p:cNvPicPr>
            <a:picLocks noChangeAspect="1"/>
          </p:cNvPicPr>
          <p:nvPr/>
        </p:nvPicPr>
        <p:blipFill>
          <a:blip r:embed="rId4" cstate="print"/>
          <a:stretch>
            <a:fillRect/>
          </a:stretch>
        </p:blipFill>
        <p:spPr>
          <a:xfrm>
            <a:off x="5019707" y="3167127"/>
            <a:ext cx="2190686" cy="2190686"/>
          </a:xfrm>
          <a:prstGeom prst="rect">
            <a:avLst/>
          </a:prstGeom>
        </p:spPr>
      </p:pic>
    </p:spTree>
    <p:extLst>
      <p:ext uri="{BB962C8B-B14F-4D97-AF65-F5344CB8AC3E}">
        <p14:creationId xmlns:p14="http://schemas.microsoft.com/office/powerpoint/2010/main" xmlns="" val="2391278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883" y="449057"/>
            <a:ext cx="9144000" cy="745629"/>
          </a:xfrm>
        </p:spPr>
        <p:txBody>
          <a:bodyPr>
            <a:noAutofit/>
          </a:bodyPr>
          <a:lstStyle/>
          <a:p>
            <a:pPr marL="167879">
              <a:tabLst>
                <a:tab pos="132160" algn="l"/>
              </a:tabLst>
            </a:pPr>
            <a:r>
              <a:rPr lang="en-US" sz="2800" b="1" dirty="0" smtClean="0">
                <a:latin typeface="+mn-lt"/>
                <a:cs typeface="Arial" panose="020B0604020202020204" pitchFamily="34" charset="0"/>
              </a:rPr>
              <a:t>Case Study: Solar + Storage included with every home in  Simcoe Shores Development in Barrie</a:t>
            </a:r>
            <a:endParaRPr lang="en-US" sz="2800" b="1" dirty="0">
              <a:latin typeface="+mn-lt"/>
              <a:cs typeface="Arial" panose="020B0604020202020204" pitchFamily="34" charset="0"/>
            </a:endParaRPr>
          </a:p>
        </p:txBody>
      </p:sp>
      <p:sp>
        <p:nvSpPr>
          <p:cNvPr id="9" name="Content Placeholder 2"/>
          <p:cNvSpPr>
            <a:spLocks noGrp="1"/>
          </p:cNvSpPr>
          <p:nvPr>
            <p:ph idx="1"/>
          </p:nvPr>
        </p:nvSpPr>
        <p:spPr>
          <a:xfrm>
            <a:off x="-15298" y="4849796"/>
            <a:ext cx="9159298" cy="678923"/>
          </a:xfrm>
        </p:spPr>
        <p:txBody>
          <a:bodyPr>
            <a:noAutofit/>
          </a:bodyPr>
          <a:lstStyle/>
          <a:p>
            <a:pPr marL="342900" lvl="1" indent="0" algn="ctr">
              <a:lnSpc>
                <a:spcPct val="120000"/>
              </a:lnSpc>
              <a:buNone/>
            </a:pPr>
            <a:r>
              <a:rPr lang="en-US" sz="1650" dirty="0">
                <a:latin typeface="Arial" panose="020B0604020202020204" pitchFamily="34" charset="0"/>
                <a:cs typeface="Arial" panose="020B0604020202020204" pitchFamily="34" charset="0"/>
              </a:rPr>
              <a:t>Simcoe Shores - Barrie, ON    </a:t>
            </a:r>
            <a:r>
              <a:rPr lang="en-US" sz="1650" dirty="0">
                <a:latin typeface="Arial" panose="020B0604020202020204" pitchFamily="34" charset="0"/>
                <a:cs typeface="Arial" panose="020B0604020202020204" pitchFamily="34" charset="0"/>
                <a:sym typeface="Symbol" panose="05050102010706020507" pitchFamily="18" charset="2"/>
              </a:rPr>
              <a:t></a:t>
            </a:r>
            <a:r>
              <a:rPr lang="en-US" sz="1650" dirty="0">
                <a:latin typeface="Arial" panose="020B0604020202020204" pitchFamily="34" charset="0"/>
                <a:cs typeface="Arial" panose="020B0604020202020204" pitchFamily="34" charset="0"/>
              </a:rPr>
              <a:t>    8 Detached Units   </a:t>
            </a:r>
            <a:r>
              <a:rPr lang="en-US" sz="1650" dirty="0">
                <a:latin typeface="Arial" panose="020B0604020202020204" pitchFamily="34" charset="0"/>
                <a:cs typeface="Arial" panose="020B0604020202020204" pitchFamily="34" charset="0"/>
                <a:sym typeface="Symbol" panose="05050102010706020507" pitchFamily="18" charset="2"/>
              </a:rPr>
              <a:t></a:t>
            </a:r>
            <a:r>
              <a:rPr lang="en-US" sz="1650" dirty="0">
                <a:latin typeface="Arial" panose="020B0604020202020204" pitchFamily="34" charset="0"/>
                <a:cs typeface="Arial" panose="020B0604020202020204" pitchFamily="34" charset="0"/>
              </a:rPr>
              <a:t>   Launched in October 2015</a:t>
            </a:r>
          </a:p>
          <a:p>
            <a:pPr marL="342900" lvl="1" indent="0" algn="ctr">
              <a:lnSpc>
                <a:spcPct val="120000"/>
              </a:lnSpc>
              <a:buNone/>
            </a:pPr>
            <a:r>
              <a:rPr lang="en-US" sz="1650" b="1" dirty="0">
                <a:solidFill>
                  <a:srgbClr val="0070C0"/>
                </a:solidFill>
                <a:latin typeface="Arial" panose="020B0604020202020204" pitchFamily="34" charset="0"/>
                <a:cs typeface="Arial" panose="020B0604020202020204" pitchFamily="34" charset="0"/>
              </a:rPr>
              <a:t>DAY ONE: SOLD OUT</a:t>
            </a:r>
            <a:endParaRPr lang="en-US" sz="1650" dirty="0">
              <a:latin typeface="Arial" panose="020B0604020202020204" pitchFamily="34" charset="0"/>
              <a:cs typeface="Arial" panose="020B0604020202020204" pitchFamily="34" charset="0"/>
            </a:endParaRPr>
          </a:p>
          <a:p>
            <a:pPr lvl="1" algn="ctr">
              <a:lnSpc>
                <a:spcPct val="120000"/>
              </a:lnSpc>
            </a:pPr>
            <a:endParaRPr lang="en-US" sz="1650" dirty="0">
              <a:latin typeface="Arial" panose="020B0604020202020204" pitchFamily="34" charset="0"/>
              <a:cs typeface="Arial" panose="020B0604020202020204" pitchFamily="34" charset="0"/>
            </a:endParaRPr>
          </a:p>
        </p:txBody>
      </p:sp>
      <p:sp>
        <p:nvSpPr>
          <p:cNvPr id="10" name="Rectangle 9"/>
          <p:cNvSpPr/>
          <p:nvPr/>
        </p:nvSpPr>
        <p:spPr>
          <a:xfrm>
            <a:off x="202413" y="1473335"/>
            <a:ext cx="8941588" cy="369332"/>
          </a:xfrm>
          <a:prstGeom prst="rect">
            <a:avLst/>
          </a:prstGeom>
        </p:spPr>
        <p:txBody>
          <a:bodyPr wrap="square">
            <a:spAutoFit/>
          </a:bodyPr>
          <a:lstStyle/>
          <a:p>
            <a:r>
              <a:rPr lang="en-US" b="1" dirty="0">
                <a:solidFill>
                  <a:srgbClr val="0070C0"/>
                </a:solidFill>
                <a:latin typeface="Arial" panose="020B0604020202020204" pitchFamily="34" charset="0"/>
                <a:cs typeface="Arial" panose="020B0604020202020204" pitchFamily="34" charset="0"/>
              </a:rPr>
              <a:t>Award-Winning Builder Embraces </a:t>
            </a:r>
            <a:r>
              <a:rPr lang="en-US" b="1" dirty="0" smtClean="0">
                <a:solidFill>
                  <a:srgbClr val="0070C0"/>
                </a:solidFill>
                <a:latin typeface="Arial" panose="020B0604020202020204" pitchFamily="34" charset="0"/>
                <a:cs typeface="Arial" panose="020B0604020202020204" pitchFamily="34" charset="0"/>
              </a:rPr>
              <a:t>Solar + Energy </a:t>
            </a:r>
            <a:r>
              <a:rPr lang="en-US" b="1" dirty="0">
                <a:solidFill>
                  <a:srgbClr val="0070C0"/>
                </a:solidFill>
                <a:latin typeface="Arial" panose="020B0604020202020204" pitchFamily="34" charset="0"/>
                <a:cs typeface="Arial" panose="020B0604020202020204" pitchFamily="34" charset="0"/>
              </a:rPr>
              <a:t>Storage</a:t>
            </a:r>
            <a:endParaRPr lang="en-US" dirty="0">
              <a:solidFill>
                <a:srgbClr val="0070C0"/>
              </a:solidFill>
            </a:endParaRPr>
          </a:p>
        </p:txBody>
      </p:sp>
      <p:pic>
        <p:nvPicPr>
          <p:cNvPr id="5" name="Picture 4"/>
          <p:cNvPicPr>
            <a:picLocks noChangeAspect="1"/>
          </p:cNvPicPr>
          <p:nvPr/>
        </p:nvPicPr>
        <p:blipFill>
          <a:blip r:embed="rId3" cstate="print"/>
          <a:stretch>
            <a:fillRect/>
          </a:stretch>
        </p:blipFill>
        <p:spPr>
          <a:xfrm>
            <a:off x="-33586" y="2983245"/>
            <a:ext cx="2860475" cy="178867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11164" t="24647" r="12312" b="8356"/>
          <a:stretch/>
        </p:blipFill>
        <p:spPr>
          <a:xfrm>
            <a:off x="6096762" y="2983243"/>
            <a:ext cx="3086100" cy="179634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xmlns="" val="0"/>
              </a:ext>
            </a:extLst>
          </a:blip>
          <a:srcRect l="9407" r="3308"/>
          <a:stretch/>
        </p:blipFill>
        <p:spPr>
          <a:xfrm>
            <a:off x="2820163" y="2983245"/>
            <a:ext cx="3267076" cy="1788677"/>
          </a:xfrm>
          <a:prstGeom prst="rect">
            <a:avLst/>
          </a:prstGeom>
          <a:ln>
            <a:solidFill>
              <a:schemeClr val="bg1">
                <a:lumMod val="95000"/>
              </a:schemeClr>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22000" y="1924905"/>
            <a:ext cx="4178852" cy="14490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1821750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2" t="16046" r="214" b="39312"/>
          <a:stretch/>
        </p:blipFill>
        <p:spPr>
          <a:xfrm>
            <a:off x="-10455" y="845219"/>
            <a:ext cx="9154454" cy="3068053"/>
          </a:xfrm>
          <a:prstGeom prst="rect">
            <a:avLst/>
          </a:prstGeom>
          <a:solidFill>
            <a:schemeClr val="accent5">
              <a:lumMod val="50000"/>
            </a:schemeClr>
          </a:solidFill>
        </p:spPr>
      </p:pic>
      <p:graphicFrame>
        <p:nvGraphicFramePr>
          <p:cNvPr id="4" name="Table 3"/>
          <p:cNvGraphicFramePr>
            <a:graphicFrameLocks noGrp="1"/>
          </p:cNvGraphicFramePr>
          <p:nvPr>
            <p:extLst>
              <p:ext uri="{D42A27DB-BD31-4B8C-83A1-F6EECF244321}">
                <p14:modId xmlns:p14="http://schemas.microsoft.com/office/powerpoint/2010/main" xmlns="" val="4013279273"/>
              </p:ext>
            </p:extLst>
          </p:nvPr>
        </p:nvGraphicFramePr>
        <p:xfrm>
          <a:off x="709861" y="4025788"/>
          <a:ext cx="8422106" cy="2750820"/>
        </p:xfrm>
        <a:graphic>
          <a:graphicData uri="http://schemas.openxmlformats.org/drawingml/2006/table">
            <a:tbl>
              <a:tblPr firstRow="1" bandRow="1">
                <a:tableStyleId>{5C22544A-7EE6-4342-B048-85BDC9FD1C3A}</a:tableStyleId>
              </a:tblPr>
              <a:tblGrid>
                <a:gridCol w="3765886"/>
                <a:gridCol w="2069430"/>
                <a:gridCol w="2586790"/>
              </a:tblGrid>
              <a:tr h="1554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all" baseline="0" dirty="0" smtClean="0">
                          <a:solidFill>
                            <a:schemeClr val="tx1">
                              <a:lumMod val="75000"/>
                              <a:lumOff val="25000"/>
                            </a:schemeClr>
                          </a:solidFill>
                          <a:latin typeface="Arial" panose="020B0604020202020204" pitchFamily="34" charset="0"/>
                          <a:cs typeface="Arial" panose="020B0604020202020204" pitchFamily="34" charset="0"/>
                        </a:rPr>
                        <a:t>Fujisawa City - Kanagawa, Japan</a:t>
                      </a:r>
                      <a:br>
                        <a:rPr lang="en-US" sz="1600" b="1" cap="all" baseline="0" dirty="0" smtClean="0">
                          <a:solidFill>
                            <a:schemeClr val="tx1">
                              <a:lumMod val="75000"/>
                              <a:lumOff val="25000"/>
                            </a:schemeClr>
                          </a:solidFill>
                          <a:latin typeface="Arial" panose="020B0604020202020204" pitchFamily="34" charset="0"/>
                          <a:cs typeface="Arial" panose="020B0604020202020204" pitchFamily="34" charset="0"/>
                        </a:rPr>
                      </a:br>
                      <a:r>
                        <a:rPr lang="en-US" sz="1600" b="0" cap="none" baseline="0" dirty="0" smtClean="0">
                          <a:solidFill>
                            <a:schemeClr val="tx1">
                              <a:lumMod val="75000"/>
                              <a:lumOff val="25000"/>
                            </a:schemeClr>
                          </a:solidFill>
                          <a:latin typeface="Arial" panose="020B0604020202020204" pitchFamily="34" charset="0"/>
                          <a:cs typeface="Arial" panose="020B0604020202020204" pitchFamily="34" charset="0"/>
                        </a:rPr>
                        <a:t>O</a:t>
                      </a: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pened 2014: </a:t>
                      </a:r>
                      <a:r>
                        <a:rPr lang="en-US" sz="1600" b="0" cap="none" baseline="0" dirty="0" smtClean="0">
                          <a:solidFill>
                            <a:schemeClr val="tx1">
                              <a:lumMod val="75000"/>
                              <a:lumOff val="25000"/>
                            </a:schemeClr>
                          </a:solidFill>
                          <a:latin typeface="Arial" panose="020B0604020202020204" pitchFamily="34" charset="0"/>
                          <a:cs typeface="Arial" panose="020B0604020202020204" pitchFamily="34" charset="0"/>
                        </a:rPr>
                        <a:t>600 Detached, 400 Apartments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65138" lvl="0" indent="0">
                        <a:buFont typeface="Arial" panose="020B0604020202020204" pitchFamily="34" charset="0"/>
                        <a:buNone/>
                      </a:pPr>
                      <a:r>
                        <a:rPr lang="en-US" sz="1600" b="1" baseline="0" dirty="0" smtClean="0">
                          <a:solidFill>
                            <a:schemeClr val="tx1">
                              <a:lumMod val="75000"/>
                              <a:lumOff val="25000"/>
                            </a:schemeClr>
                          </a:solidFill>
                          <a:latin typeface="Arial" panose="020B0604020202020204" pitchFamily="34" charset="0"/>
                          <a:cs typeface="Arial" panose="020B0604020202020204" pitchFamily="34" charset="0"/>
                        </a:rPr>
                        <a:t>Sustainability Targets:</a:t>
                      </a:r>
                      <a:endParaRPr lang="en-US" sz="1600" b="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801688" lvl="0" indent="-228600">
                        <a:buFont typeface="Arial" panose="020B0604020202020204" pitchFamily="34" charset="0"/>
                        <a:buChar cha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70% Reduction in CO</a:t>
                      </a:r>
                      <a:r>
                        <a:rPr lang="en-US" sz="1600" b="0" baseline="-25000" dirty="0" smtClean="0">
                          <a:solidFill>
                            <a:schemeClr val="tx1">
                              <a:lumMod val="75000"/>
                              <a:lumOff val="25000"/>
                            </a:schemeClr>
                          </a:solidFill>
                          <a:latin typeface="Arial" panose="020B0604020202020204" pitchFamily="34" charset="0"/>
                          <a:cs typeface="Arial" panose="020B0604020202020204" pitchFamily="34" charset="0"/>
                        </a:rPr>
                        <a:t>2</a:t>
                      </a:r>
                    </a:p>
                    <a:p>
                      <a:pPr marL="801688" lvl="0" indent="-228600">
                        <a:buFont typeface="Arial" panose="020B0604020202020204" pitchFamily="34" charset="0"/>
                        <a:buChar cha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30% Reduction in Water Consumption</a:t>
                      </a:r>
                    </a:p>
                    <a:p>
                      <a:pPr marL="801688" lvl="0" indent="-228600">
                        <a:buFont typeface="Arial" panose="020B0604020202020204" pitchFamily="34" charset="0"/>
                        <a:buChar cha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30% Renewable Energy Use</a:t>
                      </a:r>
                    </a:p>
                    <a:p>
                      <a:pPr marL="801688" lvl="0" indent="-228600">
                        <a:buFont typeface="Arial" panose="020B0604020202020204" pitchFamily="34" charset="0"/>
                        <a:buChar cha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3-Day Off-Grid Capability</a:t>
                      </a: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lvl="0" indent="0">
                        <a:buFont typeface="Arial" panose="020B0604020202020204" pitchFamily="34" charset="0"/>
                        <a:buNone/>
                      </a:pPr>
                      <a:endParaRPr lang="en-US" sz="1600" b="1" dirty="0" smtClean="0">
                        <a:solidFill>
                          <a:schemeClr val="tx1">
                            <a:lumMod val="75000"/>
                            <a:lumOff val="25000"/>
                          </a:schemeClr>
                        </a:solidFill>
                        <a:latin typeface="Arial" panose="020B0604020202020204" pitchFamily="34" charset="0"/>
                        <a:cs typeface="Arial" panose="020B0604020202020204" pitchFamily="34" charset="0"/>
                      </a:endParaRPr>
                    </a:p>
                    <a:p>
                      <a:pPr marL="114300" lvl="0" indent="0">
                        <a:buFont typeface="Arial" panose="020B0604020202020204" pitchFamily="34" charset="0"/>
                        <a:buNone/>
                      </a:pPr>
                      <a:endParaRPr lang="en-US" sz="1600" b="1" dirty="0" smtClean="0">
                        <a:solidFill>
                          <a:schemeClr val="tx1">
                            <a:lumMod val="75000"/>
                            <a:lumOff val="25000"/>
                          </a:schemeClr>
                        </a:solidFill>
                        <a:latin typeface="Arial" panose="020B0604020202020204" pitchFamily="34" charset="0"/>
                        <a:cs typeface="Arial" panose="020B0604020202020204" pitchFamily="34" charset="0"/>
                      </a:endParaRPr>
                    </a:p>
                    <a:p>
                      <a:pPr marL="114300" lvl="0" indent="0">
                        <a:buFont typeface="Arial" panose="020B0604020202020204" pitchFamily="34" charset="0"/>
                        <a:buNone/>
                      </a:pPr>
                      <a:endParaRPr lang="en-US" sz="1600" b="1" dirty="0" smtClean="0">
                        <a:solidFill>
                          <a:schemeClr val="tx1">
                            <a:lumMod val="75000"/>
                            <a:lumOff val="25000"/>
                          </a:schemeClr>
                        </a:solidFill>
                        <a:latin typeface="Arial" panose="020B0604020202020204" pitchFamily="34" charset="0"/>
                        <a:cs typeface="Arial" panose="020B0604020202020204" pitchFamily="34" charset="0"/>
                      </a:endParaRPr>
                    </a:p>
                    <a:p>
                      <a:pPr marL="114300" lvl="0" indent="0">
                        <a:buFont typeface="Arial" panose="020B0604020202020204" pitchFamily="34" charset="0"/>
                        <a:buNone/>
                      </a:pPr>
                      <a:endParaRPr lang="en-US" sz="1600" b="1" dirty="0" smtClean="0">
                        <a:solidFill>
                          <a:schemeClr val="tx1">
                            <a:lumMod val="75000"/>
                            <a:lumOff val="25000"/>
                          </a:schemeClr>
                        </a:solidFill>
                        <a:latin typeface="Arial" panose="020B0604020202020204" pitchFamily="34" charset="0"/>
                        <a:cs typeface="Arial" panose="020B0604020202020204" pitchFamily="34" charset="0"/>
                      </a:endParaRPr>
                    </a:p>
                    <a:p>
                      <a:pPr marL="114300" lvl="0" indent="0">
                        <a:buFont typeface="Arial" panose="020B0604020202020204" pitchFamily="34" charset="0"/>
                        <a:buNone/>
                      </a:pPr>
                      <a:endParaRPr lang="en-US" sz="1600" b="1" dirty="0" smtClean="0">
                        <a:solidFill>
                          <a:schemeClr val="tx1">
                            <a:lumMod val="75000"/>
                            <a:lumOff val="25000"/>
                          </a:schemeClr>
                        </a:solidFill>
                        <a:latin typeface="Arial" panose="020B0604020202020204" pitchFamily="34" charset="0"/>
                        <a:cs typeface="Arial" panose="020B0604020202020204" pitchFamily="34" charset="0"/>
                      </a:endParaRPr>
                    </a:p>
                    <a:p>
                      <a:pPr marL="114300" lvl="0" indent="0">
                        <a:buFont typeface="Arial" panose="020B0604020202020204" pitchFamily="34" charset="0"/>
                        <a:buNone/>
                      </a:pPr>
                      <a:r>
                        <a:rPr lang="en-US" sz="1600" b="1" dirty="0" smtClean="0">
                          <a:solidFill>
                            <a:schemeClr val="tx1">
                              <a:lumMod val="75000"/>
                              <a:lumOff val="25000"/>
                            </a:schemeClr>
                          </a:solidFill>
                          <a:latin typeface="Arial" panose="020B0604020202020204" pitchFamily="34" charset="0"/>
                          <a:cs typeface="Arial" panose="020B0604020202020204" pitchFamily="34" charset="0"/>
                        </a:rPr>
                        <a:t>Smart</a:t>
                      </a:r>
                      <a:r>
                        <a:rPr lang="en-US" sz="1600" b="1" baseline="0" dirty="0" smtClean="0">
                          <a:solidFill>
                            <a:schemeClr val="tx1">
                              <a:lumMod val="75000"/>
                              <a:lumOff val="25000"/>
                            </a:schemeClr>
                          </a:solidFill>
                          <a:latin typeface="Arial" panose="020B0604020202020204" pitchFamily="34" charset="0"/>
                          <a:cs typeface="Arial" panose="020B0604020202020204" pitchFamily="34" charset="0"/>
                        </a:rPr>
                        <a:t> </a:t>
                      </a:r>
                      <a:r>
                        <a:rPr lang="en-US" sz="1600" b="1" dirty="0" smtClean="0">
                          <a:solidFill>
                            <a:schemeClr val="tx1">
                              <a:lumMod val="75000"/>
                              <a:lumOff val="25000"/>
                            </a:schemeClr>
                          </a:solidFill>
                          <a:latin typeface="Arial" panose="020B0604020202020204" pitchFamily="34" charset="0"/>
                          <a:cs typeface="Arial" panose="020B0604020202020204" pitchFamily="34" charset="0"/>
                        </a:rPr>
                        <a:t>Services:</a:t>
                      </a:r>
                      <a:endParaRPr lang="en-US" sz="1600" b="0" dirty="0" smtClean="0">
                        <a:solidFill>
                          <a:schemeClr val="tx1">
                            <a:lumMod val="75000"/>
                            <a:lumOff val="25000"/>
                          </a:schemeClr>
                        </a:solidFill>
                        <a:latin typeface="Arial" panose="020B0604020202020204" pitchFamily="34" charset="0"/>
                        <a:cs typeface="Arial" panose="020B0604020202020204" pitchFamily="34" charset="0"/>
                      </a:endParaRPr>
                    </a:p>
                    <a:p>
                      <a:pPr marL="400050" lvl="0" indent="-285750">
                        <a:buFont typeface="Arial" panose="020B0604020202020204" pitchFamily="34" charset="0"/>
                        <a:buChar char="•"/>
                      </a:pPr>
                      <a:r>
                        <a:rPr lang="en-US" sz="1600" b="0" dirty="0" smtClean="0">
                          <a:solidFill>
                            <a:schemeClr val="tx1">
                              <a:lumMod val="75000"/>
                              <a:lumOff val="25000"/>
                            </a:schemeClr>
                          </a:solidFill>
                          <a:latin typeface="Arial" panose="020B0604020202020204" pitchFamily="34" charset="0"/>
                          <a:cs typeface="Arial" panose="020B0604020202020204" pitchFamily="34" charset="0"/>
                        </a:rPr>
                        <a:t>Energy</a:t>
                      </a:r>
                    </a:p>
                    <a:p>
                      <a:pPr marL="400050" lvl="0" indent="-285750">
                        <a:buFont typeface="Arial" panose="020B0604020202020204" pitchFamily="34" charset="0"/>
                        <a:buChar char="•"/>
                      </a:pPr>
                      <a:r>
                        <a:rPr lang="en-US" sz="1600" b="0" dirty="0" smtClean="0">
                          <a:solidFill>
                            <a:schemeClr val="tx1">
                              <a:lumMod val="75000"/>
                              <a:lumOff val="25000"/>
                            </a:schemeClr>
                          </a:solidFill>
                          <a:latin typeface="Arial" panose="020B0604020202020204" pitchFamily="34" charset="0"/>
                          <a:cs typeface="Arial" panose="020B0604020202020204" pitchFamily="34" charset="0"/>
                        </a:rPr>
                        <a:t>Security</a:t>
                      </a:r>
                    </a:p>
                    <a:p>
                      <a:pPr marL="400050" lvl="0" indent="-285750">
                        <a:buFont typeface="Arial" panose="020B0604020202020204" pitchFamily="34" charset="0"/>
                        <a:buChar cha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Health</a:t>
                      </a:r>
                    </a:p>
                    <a:p>
                      <a:pPr marL="400050" lvl="0" indent="-285750">
                        <a:buFont typeface="Arial" panose="020B0604020202020204" pitchFamily="34" charset="0"/>
                        <a:buChar cha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Community</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Mobility</a:t>
                      </a: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Leisure</a:t>
                      </a: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Financial Management</a:t>
                      </a:r>
                    </a:p>
                    <a:p>
                      <a:pPr marL="4000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smtClean="0">
                          <a:solidFill>
                            <a:schemeClr val="tx1">
                              <a:lumMod val="75000"/>
                              <a:lumOff val="25000"/>
                            </a:schemeClr>
                          </a:solidFill>
                          <a:latin typeface="Arial" panose="020B0604020202020204" pitchFamily="34" charset="0"/>
                          <a:cs typeface="Arial" panose="020B0604020202020204" pitchFamily="34" charset="0"/>
                        </a:rPr>
                        <a:t>Asset Management</a:t>
                      </a:r>
                      <a:endParaRPr lang="en-US" sz="1600" b="0" dirty="0" smtClean="0">
                        <a:solidFill>
                          <a:schemeClr val="tx1">
                            <a:lumMod val="75000"/>
                            <a:lumOff val="25000"/>
                          </a:schemeClr>
                        </a:solidFill>
                        <a:latin typeface="Arial" panose="020B0604020202020204" pitchFamily="34" charset="0"/>
                        <a:cs typeface="Arial" panose="020B060402020202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5" name="Picture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13427" y="4315307"/>
            <a:ext cx="2859140" cy="476937"/>
          </a:xfrm>
          <a:prstGeom prst="rect">
            <a:avLst/>
          </a:prstGeom>
        </p:spPr>
      </p:pic>
      <p:sp>
        <p:nvSpPr>
          <p:cNvPr id="2" name="TextBox 1"/>
          <p:cNvSpPr txBox="1"/>
          <p:nvPr/>
        </p:nvSpPr>
        <p:spPr>
          <a:xfrm>
            <a:off x="-10455" y="3480307"/>
            <a:ext cx="9154456" cy="438582"/>
          </a:xfrm>
          <a:prstGeom prst="rect">
            <a:avLst/>
          </a:prstGeom>
          <a:solidFill>
            <a:schemeClr val="accent5">
              <a:lumMod val="50000"/>
            </a:schemeClr>
          </a:solidFill>
          <a:ln>
            <a:solidFill>
              <a:schemeClr val="bg1"/>
            </a:solidFill>
          </a:ln>
        </p:spPr>
        <p:txBody>
          <a:bodyPr wrap="square" rtlCol="0" anchor="ctr">
            <a:spAutoFit/>
          </a:bodyPr>
          <a:lstStyle/>
          <a:p>
            <a:pPr marL="216694" algn="ctr">
              <a:lnSpc>
                <a:spcPct val="125000"/>
              </a:lnSpc>
            </a:pPr>
            <a:r>
              <a:rPr lang="en-US" b="1" dirty="0">
                <a:solidFill>
                  <a:schemeClr val="bg1"/>
                </a:solidFill>
                <a:latin typeface="Arial" panose="020B0604020202020204" pitchFamily="34" charset="0"/>
                <a:cs typeface="Arial" panose="020B0604020202020204" pitchFamily="34" charset="0"/>
              </a:rPr>
              <a:t>VISION: SUSTAINABLE SMART COMMUNITIES</a:t>
            </a:r>
          </a:p>
        </p:txBody>
      </p:sp>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25949" y="976398"/>
            <a:ext cx="2676710" cy="409497"/>
          </a:xfrm>
          <a:prstGeom prst="rect">
            <a:avLst/>
          </a:prstGeom>
          <a:effectLst>
            <a:outerShdw blurRad="50800" dist="38100" dir="5400000" algn="t" rotWithShape="0">
              <a:prstClr val="black">
                <a:alpha val="40000"/>
              </a:prstClr>
            </a:outerShdw>
          </a:effectLst>
        </p:spPr>
      </p:pic>
      <p:sp>
        <p:nvSpPr>
          <p:cNvPr id="8" name="Title 1"/>
          <p:cNvSpPr>
            <a:spLocks noGrp="1"/>
          </p:cNvSpPr>
          <p:nvPr>
            <p:ph type="title"/>
          </p:nvPr>
        </p:nvSpPr>
        <p:spPr>
          <a:xfrm>
            <a:off x="449504" y="-33753"/>
            <a:ext cx="8229600" cy="944562"/>
          </a:xfrm>
        </p:spPr>
        <p:txBody>
          <a:bodyPr>
            <a:normAutofit/>
          </a:bodyPr>
          <a:lstStyle/>
          <a:p>
            <a:r>
              <a:rPr lang="en-US" sz="3200" b="1" dirty="0" smtClean="0"/>
              <a:t>Sustainable Smart Communities </a:t>
            </a:r>
            <a:endParaRPr lang="en-US" sz="3200" b="1" dirty="0"/>
          </a:p>
        </p:txBody>
      </p:sp>
    </p:spTree>
    <p:extLst>
      <p:ext uri="{BB962C8B-B14F-4D97-AF65-F5344CB8AC3E}">
        <p14:creationId xmlns:p14="http://schemas.microsoft.com/office/powerpoint/2010/main" xmlns="" val="661578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xmlns="" val="0"/>
              </a:ext>
            </a:extLst>
          </a:blip>
          <a:srcRect l="10714" r="311"/>
          <a:stretch/>
        </p:blipFill>
        <p:spPr>
          <a:xfrm>
            <a:off x="-3918" y="0"/>
            <a:ext cx="9171296" cy="6871648"/>
          </a:xfrm>
          <a:prstGeom prst="rect">
            <a:avLst/>
          </a:prstGeom>
          <a:effectLst>
            <a:outerShdw blurRad="50800" dist="50800" dir="5400000" algn="ctr" rotWithShape="0">
              <a:srgbClr val="000000">
                <a:alpha val="50000"/>
              </a:srgbClr>
            </a:outerShdw>
          </a:effectLst>
        </p:spPr>
      </p:pic>
      <p:sp>
        <p:nvSpPr>
          <p:cNvPr id="8" name="Title 1"/>
          <p:cNvSpPr>
            <a:spLocks noGrp="1"/>
          </p:cNvSpPr>
          <p:nvPr>
            <p:ph type="title"/>
          </p:nvPr>
        </p:nvSpPr>
        <p:spPr>
          <a:xfrm>
            <a:off x="652668" y="3931101"/>
            <a:ext cx="7886700" cy="783793"/>
          </a:xfrm>
        </p:spPr>
        <p:txBody>
          <a:bodyPr>
            <a:noAutofit/>
          </a:bodyPr>
          <a:lstStyle/>
          <a:p>
            <a:pPr algn="ctr"/>
            <a:r>
              <a:rPr lang="en-US" sz="3200" b="1" dirty="0" smtClean="0">
                <a:effectLst>
                  <a:outerShdw blurRad="254000" dist="12700" dir="5400000" algn="ctr" rotWithShape="0">
                    <a:schemeClr val="accent4">
                      <a:lumMod val="20000"/>
                      <a:lumOff val="80000"/>
                      <a:alpha val="20000"/>
                    </a:schemeClr>
                  </a:outerShdw>
                </a:effectLst>
                <a:latin typeface="Arial" panose="020B0604020202020204" pitchFamily="34" charset="0"/>
                <a:cs typeface="Arial" panose="020B0604020202020204" pitchFamily="34" charset="0"/>
              </a:rPr>
              <a:t>THANK YOU - QUESTIONS?</a:t>
            </a:r>
            <a:endParaRPr lang="en-US" sz="3200" b="1" dirty="0">
              <a:solidFill>
                <a:srgbClr val="FF0000"/>
              </a:solidFill>
              <a:effectLst>
                <a:outerShdw blurRad="254000" dist="12700" dir="5400000" algn="ctr" rotWithShape="0">
                  <a:schemeClr val="accent4">
                    <a:lumMod val="20000"/>
                    <a:lumOff val="80000"/>
                    <a:alpha val="20000"/>
                  </a:schemeClr>
                </a:outerShdw>
              </a:effectLst>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1657553774"/>
              </p:ext>
            </p:extLst>
          </p:nvPr>
        </p:nvGraphicFramePr>
        <p:xfrm>
          <a:off x="-13648" y="4938255"/>
          <a:ext cx="9157648" cy="1670033"/>
        </p:xfrm>
        <a:graphic>
          <a:graphicData uri="http://schemas.openxmlformats.org/drawingml/2006/table">
            <a:tbl>
              <a:tblPr firstRow="1" bandRow="1">
                <a:solidFill>
                  <a:schemeClr val="tx1"/>
                </a:solidFill>
                <a:effectLst/>
                <a:tableStyleId>{5C22544A-7EE6-4342-B048-85BDC9FD1C3A}</a:tableStyleId>
              </a:tblPr>
              <a:tblGrid>
                <a:gridCol w="8949368"/>
                <a:gridCol w="208280"/>
              </a:tblGrid>
              <a:tr h="1670033">
                <a:tc>
                  <a:txBody>
                    <a:bodyPr/>
                    <a:lstStyle/>
                    <a:p>
                      <a:pPr marL="173038" indent="0" algn="ctr"/>
                      <a:endParaRPr lang="en-US" sz="1600" dirty="0" smtClean="0">
                        <a:solidFill>
                          <a:schemeClr val="bg1"/>
                        </a:solidFill>
                      </a:endParaRPr>
                    </a:p>
                    <a:p>
                      <a:pPr marL="173038" indent="0" algn="ctr"/>
                      <a:r>
                        <a:rPr lang="en-US" sz="1600" b="1" dirty="0" smtClean="0">
                          <a:solidFill>
                            <a:schemeClr val="bg1"/>
                          </a:solidFill>
                        </a:rPr>
                        <a:t>Sylvie Briz</a:t>
                      </a:r>
                    </a:p>
                    <a:p>
                      <a:pPr marL="173038" indent="0" algn="ctr"/>
                      <a:r>
                        <a:rPr lang="en-US" sz="1600" dirty="0" smtClean="0">
                          <a:solidFill>
                            <a:schemeClr val="bg1"/>
                          </a:solidFill>
                        </a:rPr>
                        <a:t>Director of Marketing &amp;</a:t>
                      </a:r>
                      <a:r>
                        <a:rPr lang="en-US" sz="1600" baseline="0" dirty="0" smtClean="0">
                          <a:solidFill>
                            <a:schemeClr val="bg1"/>
                          </a:solidFill>
                        </a:rPr>
                        <a:t> Business Development</a:t>
                      </a:r>
                    </a:p>
                    <a:p>
                      <a:pPr marL="173038" indent="0" algn="ctr"/>
                      <a:r>
                        <a:rPr lang="en-US" sz="1600" baseline="0" dirty="0" smtClean="0">
                          <a:solidFill>
                            <a:schemeClr val="bg1"/>
                          </a:solidFill>
                        </a:rPr>
                        <a:t>Panasonic Eco Solutions Canada</a:t>
                      </a:r>
                    </a:p>
                    <a:p>
                      <a:pPr marL="173038" indent="0" algn="ctr"/>
                      <a:r>
                        <a:rPr lang="en-US" sz="1600" baseline="0" dirty="0" smtClean="0">
                          <a:solidFill>
                            <a:schemeClr val="bg1"/>
                          </a:solidFill>
                        </a:rPr>
                        <a:t>E: Sylvie.Briz@ca.Panasonic.com</a:t>
                      </a:r>
                      <a:endParaRPr lang="en-US" sz="16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50000"/>
                        <a:alpha val="75000"/>
                      </a:schemeClr>
                    </a:solidFill>
                  </a:tcPr>
                </a:tc>
                <a:tc>
                  <a:txBody>
                    <a:bodyPr/>
                    <a:lstStyle/>
                    <a:p>
                      <a:pPr marL="119063" indent="0"/>
                      <a:endParaRPr lang="en-US" sz="1600" dirty="0" smtClean="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50000"/>
                        <a:alpha val="75000"/>
                      </a:schemeClr>
                    </a:solidFill>
                  </a:tcPr>
                </a:tc>
              </a:tr>
            </a:tbl>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51116" y="2113930"/>
            <a:ext cx="5588223" cy="850965"/>
          </a:xfrm>
          <a:prstGeom prst="rect">
            <a:avLst/>
          </a:prstGeom>
        </p:spPr>
      </p:pic>
      <p:sp>
        <p:nvSpPr>
          <p:cNvPr id="11" name="Title 1"/>
          <p:cNvSpPr txBox="1">
            <a:spLocks/>
          </p:cNvSpPr>
          <p:nvPr/>
        </p:nvSpPr>
        <p:spPr>
          <a:xfrm>
            <a:off x="652668" y="963327"/>
            <a:ext cx="7886700" cy="994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smtClean="0">
                <a:latin typeface="Arial" panose="020B0604020202020204" pitchFamily="34" charset="0"/>
                <a:cs typeface="Arial" panose="020B0604020202020204" pitchFamily="34" charset="0"/>
              </a:rPr>
              <a:t>RESIDENTIAL SOLAR +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ENERGY STORAGE</a:t>
            </a:r>
          </a:p>
          <a:p>
            <a:pPr algn="ctr">
              <a:lnSpc>
                <a:spcPct val="150000"/>
              </a:lnSpc>
            </a:pPr>
            <a:r>
              <a:rPr lang="en-US" sz="1800" b="1" dirty="0" smtClean="0">
                <a:latin typeface="Arial" panose="020B0604020202020204" pitchFamily="34" charset="0"/>
                <a:cs typeface="Arial" panose="020B0604020202020204" pitchFamily="34" charset="0"/>
              </a:rPr>
              <a:t>BROUGHT TO YOU BY</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04374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lum bright="-20000"/>
          </a:blip>
          <a:srcRect l="12067" t="231" r="2708" b="22366"/>
          <a:stretch/>
        </p:blipFill>
        <p:spPr>
          <a:xfrm>
            <a:off x="-10716" y="835944"/>
            <a:ext cx="9171415" cy="5164806"/>
          </a:xfrm>
          <a:prstGeom prst="rect">
            <a:avLst/>
          </a:prstGeom>
        </p:spPr>
      </p:pic>
      <p:sp>
        <p:nvSpPr>
          <p:cNvPr id="8" name="Content Placeholder 2"/>
          <p:cNvSpPr txBox="1">
            <a:spLocks/>
          </p:cNvSpPr>
          <p:nvPr/>
        </p:nvSpPr>
        <p:spPr>
          <a:xfrm>
            <a:off x="-10716" y="3501103"/>
            <a:ext cx="9154716" cy="2499648"/>
          </a:xfrm>
          <a:prstGeom prst="rect">
            <a:avLst/>
          </a:prstGeom>
          <a:solidFill>
            <a:srgbClr val="002060">
              <a:alpha val="75000"/>
            </a:srgbClr>
          </a:solidFill>
          <a:ln>
            <a:solidFill>
              <a:schemeClr val="bg1">
                <a:lumMod val="95000"/>
              </a:schemeClr>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0297" indent="-215504">
              <a:lnSpc>
                <a:spcPct val="125000"/>
              </a:lnSpc>
            </a:pPr>
            <a:r>
              <a:rPr lang="en-US" sz="1800"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OVER 55MW AC / 70MW DC INSTALLED OR UNDERWAY</a:t>
            </a:r>
          </a:p>
          <a:p>
            <a:pPr marL="470297" indent="-215504">
              <a:lnSpc>
                <a:spcPct val="125000"/>
              </a:lnSpc>
            </a:pPr>
            <a:r>
              <a:rPr lang="en-US" sz="1800"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COMMERCIAL, RESIDENTIAL &amp; COMMUNITY </a:t>
            </a:r>
            <a:r>
              <a:rPr lang="en-US" sz="1800" dirty="0" smtClean="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MICROGRID</a:t>
            </a:r>
            <a:endParaRPr lang="en-US" sz="1800"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endParaRPr>
          </a:p>
          <a:p>
            <a:pPr marL="470297" indent="-215504">
              <a:lnSpc>
                <a:spcPct val="125000"/>
              </a:lnSpc>
            </a:pPr>
            <a:r>
              <a:rPr lang="en-US" sz="1800"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COMPETITIVE PROJECT </a:t>
            </a:r>
            <a:r>
              <a:rPr lang="en-US" sz="1800" dirty="0" smtClean="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FINANCING, EPC, O&amp;M SERVICES</a:t>
            </a:r>
            <a:endParaRPr lang="en-US" sz="1800"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endParaRPr>
          </a:p>
          <a:p>
            <a:pPr marL="216694" indent="0" algn="ctr">
              <a:lnSpc>
                <a:spcPct val="125000"/>
              </a:lnSpc>
              <a:buNone/>
            </a:pPr>
            <a:r>
              <a:rPr lang="en-US" sz="2700" b="1" dirty="0" smtClean="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RESIDENTIAL </a:t>
            </a:r>
            <a:r>
              <a:rPr lang="en-US" sz="2700" b="1"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ENERGY STORAGE</a:t>
            </a:r>
          </a:p>
          <a:p>
            <a:pPr marL="216694" indent="0" algn="ctr">
              <a:lnSpc>
                <a:spcPct val="125000"/>
              </a:lnSpc>
              <a:buNone/>
            </a:pPr>
            <a:r>
              <a:rPr lang="en-US" sz="1200"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
            </a:r>
            <a:br>
              <a:rPr lang="en-US" sz="1200"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br>
            <a:endParaRPr lang="en-US" sz="1200"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endParaRPr>
          </a:p>
        </p:txBody>
      </p:sp>
      <p:pic>
        <p:nvPicPr>
          <p:cNvPr id="1026" name="Picture 1" descr="cid:image001.png@01D1C151.984F4A6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86140" y="3479765"/>
            <a:ext cx="2067014" cy="893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66147" y="2710762"/>
            <a:ext cx="7864141" cy="669414"/>
          </a:xfrm>
          <a:prstGeom prst="rect">
            <a:avLst/>
          </a:prstGeom>
        </p:spPr>
        <p:txBody>
          <a:bodyPr wrap="none">
            <a:spAutoFit/>
          </a:bodyPr>
          <a:lstStyle/>
          <a:p>
            <a:pPr marL="216694">
              <a:lnSpc>
                <a:spcPct val="125000"/>
              </a:lnSpc>
            </a:pPr>
            <a:r>
              <a:rPr lang="en-US" sz="3000" b="1" dirty="0">
                <a:solidFill>
                  <a:schemeClr val="bg1"/>
                </a:solidFill>
                <a:effectLst>
                  <a:outerShdw blurRad="127000" dist="25400" dir="5400000" algn="tl">
                    <a:srgbClr val="000000">
                      <a:alpha val="92000"/>
                    </a:srgbClr>
                  </a:outerShdw>
                </a:effectLst>
                <a:latin typeface="Arial" panose="020B0604020202020204" pitchFamily="34" charset="0"/>
                <a:cs typeface="Arial" panose="020B0604020202020204" pitchFamily="34" charset="0"/>
              </a:rPr>
              <a:t>LEADING ONTARIO’S SOLAR INDUSTRY</a:t>
            </a:r>
          </a:p>
        </p:txBody>
      </p:sp>
      <p:sp>
        <p:nvSpPr>
          <p:cNvPr id="11" name="Rectangle 10"/>
          <p:cNvSpPr/>
          <p:nvPr/>
        </p:nvSpPr>
        <p:spPr>
          <a:xfrm>
            <a:off x="0" y="1608502"/>
            <a:ext cx="9144000" cy="369332"/>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ECO SOLUTIONS CANADA</a:t>
            </a:r>
            <a:endParaRPr lang="en-US" sz="27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66883" y="1089196"/>
            <a:ext cx="3410234" cy="519305"/>
          </a:xfrm>
          <a:prstGeom prst="rect">
            <a:avLst/>
          </a:prstGeom>
        </p:spPr>
      </p:pic>
    </p:spTree>
    <p:extLst>
      <p:ext uri="{BB962C8B-B14F-4D97-AF65-F5344CB8AC3E}">
        <p14:creationId xmlns:p14="http://schemas.microsoft.com/office/powerpoint/2010/main" xmlns="" val="2869463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0238" y="4545708"/>
            <a:ext cx="8951495" cy="1402948"/>
          </a:xfrm>
          <a:prstGeom prst="rect">
            <a:avLst/>
          </a:prstGeom>
          <a:noFill/>
          <a:ln w="28575">
            <a:noFill/>
          </a:ln>
          <a:effectLst/>
        </p:spPr>
        <p:txBody>
          <a:bodyPr wrap="square">
            <a:spAutoFit/>
          </a:bodyPr>
          <a:lstStyle/>
          <a:p>
            <a:pPr algn="ctr"/>
            <a:endParaRPr lang="en-CA" sz="1500" b="1" dirty="0"/>
          </a:p>
          <a:p>
            <a:pPr algn="ctr"/>
            <a:r>
              <a:rPr lang="en-CA" b="1" dirty="0"/>
              <a:t>In the next decade, Lithium-ion will become mainstream… </a:t>
            </a:r>
            <a:br>
              <a:rPr lang="en-CA" b="1" dirty="0"/>
            </a:br>
            <a:r>
              <a:rPr lang="en-CA" b="1" dirty="0"/>
              <a:t>more than 80% of global energy storage installations will include the technology by 2025.</a:t>
            </a:r>
          </a:p>
          <a:p>
            <a:pPr algn="ctr">
              <a:spcBef>
                <a:spcPts val="450"/>
              </a:spcBef>
            </a:pPr>
            <a:r>
              <a:rPr lang="en-CA" sz="1500" dirty="0"/>
              <a:t>- IHS </a:t>
            </a:r>
            <a:r>
              <a:rPr lang="en-CA" sz="1500" dirty="0" smtClean="0"/>
              <a:t>Market, </a:t>
            </a:r>
            <a:r>
              <a:rPr lang="en-CA" sz="1500" dirty="0"/>
              <a:t>Energy Storage Report 2016</a:t>
            </a:r>
            <a:br>
              <a:rPr lang="en-CA" sz="1500" dirty="0"/>
            </a:br>
            <a:endParaRPr lang="en-CA" sz="1500" dirty="0"/>
          </a:p>
        </p:txBody>
      </p:sp>
      <p:sp>
        <p:nvSpPr>
          <p:cNvPr id="10" name="Rectangle 9"/>
          <p:cNvSpPr/>
          <p:nvPr/>
        </p:nvSpPr>
        <p:spPr>
          <a:xfrm>
            <a:off x="13645" y="2194162"/>
            <a:ext cx="9130355" cy="600164"/>
          </a:xfrm>
          <a:prstGeom prst="rect">
            <a:avLst/>
          </a:prstGeom>
        </p:spPr>
        <p:txBody>
          <a:bodyPr wrap="square">
            <a:spAutoFit/>
          </a:bodyPr>
          <a:lstStyle/>
          <a:p>
            <a:pPr algn="ctr">
              <a:lnSpc>
                <a:spcPct val="110000"/>
              </a:lnSpc>
            </a:pPr>
            <a:r>
              <a:rPr lang="en-US" sz="3000" b="1" dirty="0">
                <a:solidFill>
                  <a:srgbClr val="0070C0"/>
                </a:solidFill>
                <a:latin typeface="Arial" panose="020B0604020202020204" pitchFamily="34" charset="0"/>
                <a:cs typeface="Arial" panose="020B0604020202020204" pitchFamily="34" charset="0"/>
              </a:rPr>
              <a:t>EXPERIENCE = RELIABILITY</a:t>
            </a:r>
          </a:p>
        </p:txBody>
      </p:sp>
      <p:grpSp>
        <p:nvGrpSpPr>
          <p:cNvPr id="2" name="Group 1"/>
          <p:cNvGrpSpPr/>
          <p:nvPr/>
        </p:nvGrpSpPr>
        <p:grpSpPr>
          <a:xfrm>
            <a:off x="1" y="2774785"/>
            <a:ext cx="9997489" cy="1797407"/>
            <a:chOff x="0" y="2428120"/>
            <a:chExt cx="13329985" cy="2396543"/>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b="5657"/>
            <a:stretch/>
          </p:blipFill>
          <p:spPr>
            <a:xfrm>
              <a:off x="0" y="2428120"/>
              <a:ext cx="12193147" cy="2396543"/>
            </a:xfrm>
            <a:prstGeom prst="rect">
              <a:avLst/>
            </a:prstGeom>
          </p:spPr>
        </p:pic>
        <p:sp>
          <p:nvSpPr>
            <p:cNvPr id="11" name="TextBox 10"/>
            <p:cNvSpPr txBox="1"/>
            <p:nvPr/>
          </p:nvSpPr>
          <p:spPr>
            <a:xfrm>
              <a:off x="1155032" y="3218936"/>
              <a:ext cx="12174953" cy="738664"/>
            </a:xfrm>
            <a:prstGeom prst="rect">
              <a:avLst/>
            </a:prstGeom>
            <a:noFill/>
          </p:spPr>
          <p:txBody>
            <a:bodyPr wrap="square" rtlCol="0">
              <a:spAutoFit/>
            </a:bodyPr>
            <a:lstStyle/>
            <a:p>
              <a:r>
                <a:rPr lang="en-US" sz="3000" b="1" dirty="0">
                  <a:solidFill>
                    <a:schemeClr val="bg1"/>
                  </a:solidFill>
                  <a:effectLst>
                    <a:outerShdw blurRad="254000" dist="76200" dir="5400000" algn="t" rotWithShape="0">
                      <a:prstClr val="black">
                        <a:alpha val="92000"/>
                      </a:prstClr>
                    </a:outerShdw>
                  </a:effectLst>
                  <a:latin typeface="Arial" panose="020B0604020202020204" pitchFamily="34" charset="0"/>
                  <a:cs typeface="Arial" panose="020B0604020202020204" pitchFamily="34" charset="0"/>
                </a:rPr>
                <a:t>Over 40 Years in Lithium-Based Storage</a:t>
              </a:r>
            </a:p>
          </p:txBody>
        </p:sp>
      </p:grpSp>
      <p:sp>
        <p:nvSpPr>
          <p:cNvPr id="9" name="Title 1"/>
          <p:cNvSpPr>
            <a:spLocks noGrp="1"/>
          </p:cNvSpPr>
          <p:nvPr>
            <p:ph type="title"/>
          </p:nvPr>
        </p:nvSpPr>
        <p:spPr>
          <a:xfrm>
            <a:off x="457200" y="274638"/>
            <a:ext cx="8229600" cy="944562"/>
          </a:xfrm>
        </p:spPr>
        <p:txBody>
          <a:bodyPr>
            <a:normAutofit/>
          </a:bodyPr>
          <a:lstStyle/>
          <a:p>
            <a:r>
              <a:rPr lang="en-US" b="1" dirty="0" smtClean="0"/>
              <a:t>Panasonic</a:t>
            </a:r>
            <a:r>
              <a:rPr lang="en-US" b="1" dirty="0"/>
              <a:t> </a:t>
            </a:r>
            <a:r>
              <a:rPr lang="en-US" b="1" dirty="0" smtClean="0"/>
              <a:t>&amp; Energy Storage</a:t>
            </a:r>
            <a:endParaRPr lang="en-US" b="1" dirty="0"/>
          </a:p>
        </p:txBody>
      </p:sp>
    </p:spTree>
    <p:extLst>
      <p:ext uri="{BB962C8B-B14F-4D97-AF65-F5344CB8AC3E}">
        <p14:creationId xmlns:p14="http://schemas.microsoft.com/office/powerpoint/2010/main" xmlns="" val="2281921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67544" y="239693"/>
            <a:ext cx="7886700" cy="994172"/>
          </a:xfrm>
        </p:spPr>
        <p:txBody>
          <a:bodyPr>
            <a:normAutofit/>
          </a:bodyPr>
          <a:lstStyle/>
          <a:p>
            <a:pPr algn="ctr"/>
            <a:r>
              <a:rPr lang="en-US" sz="3200" b="1" dirty="0" smtClean="0">
                <a:cs typeface="Arial" panose="020B0604020202020204" pitchFamily="34" charset="0"/>
              </a:rPr>
              <a:t>Context and Opportunity</a:t>
            </a:r>
            <a:endParaRPr lang="en-US" sz="3200" b="1" dirty="0">
              <a:cs typeface="Arial" panose="020B0604020202020204" pitchFamily="34" charset="0"/>
            </a:endParaRPr>
          </a:p>
        </p:txBody>
      </p:sp>
      <p:sp>
        <p:nvSpPr>
          <p:cNvPr id="9" name="Content Placeholder 2"/>
          <p:cNvSpPr>
            <a:spLocks noGrp="1"/>
          </p:cNvSpPr>
          <p:nvPr>
            <p:ph idx="1"/>
          </p:nvPr>
        </p:nvSpPr>
        <p:spPr>
          <a:xfrm>
            <a:off x="5097844" y="1498953"/>
            <a:ext cx="3921677" cy="3424802"/>
          </a:xfrm>
        </p:spPr>
        <p:txBody>
          <a:bodyPr>
            <a:normAutofit/>
          </a:bodyPr>
          <a:lstStyle/>
          <a:p>
            <a:pPr marL="465138" lvl="0" indent="-401638">
              <a:buFont typeface="Calibri" panose="020F0502020204030204" pitchFamily="34" charset="0"/>
              <a:buChar char="‒"/>
            </a:pPr>
            <a:r>
              <a:rPr lang="en-US" sz="2400" dirty="0" smtClean="0"/>
              <a:t>Infrastructure </a:t>
            </a:r>
            <a:r>
              <a:rPr lang="en-US" sz="2400" dirty="0"/>
              <a:t>d</a:t>
            </a:r>
            <a:r>
              <a:rPr lang="en-US" sz="2400" dirty="0" smtClean="0"/>
              <a:t>eficits</a:t>
            </a:r>
          </a:p>
          <a:p>
            <a:pPr marL="465138" lvl="0" indent="-401638">
              <a:buFont typeface="Calibri" panose="020F0502020204030204" pitchFamily="34" charset="0"/>
              <a:buChar char="‒"/>
            </a:pPr>
            <a:r>
              <a:rPr lang="en-US" sz="2400" dirty="0" smtClean="0"/>
              <a:t>Rising </a:t>
            </a:r>
            <a:r>
              <a:rPr lang="en-US" sz="2400" dirty="0"/>
              <a:t>e</a:t>
            </a:r>
            <a:r>
              <a:rPr lang="en-US" sz="2400" dirty="0" smtClean="0"/>
              <a:t>lectricity </a:t>
            </a:r>
            <a:r>
              <a:rPr lang="en-US" sz="2400" dirty="0"/>
              <a:t>r</a:t>
            </a:r>
            <a:r>
              <a:rPr lang="en-US" sz="2400" dirty="0" smtClean="0"/>
              <a:t>ates</a:t>
            </a:r>
          </a:p>
          <a:p>
            <a:pPr marL="465138" lvl="0" indent="-401638">
              <a:buFont typeface="Calibri" panose="020F0502020204030204" pitchFamily="34" charset="0"/>
              <a:buChar char="‒"/>
            </a:pPr>
            <a:r>
              <a:rPr lang="en-US" sz="2400" dirty="0" smtClean="0"/>
              <a:t>Increased severe </a:t>
            </a:r>
            <a:r>
              <a:rPr lang="en-US" sz="2400" dirty="0"/>
              <a:t>w</a:t>
            </a:r>
            <a:r>
              <a:rPr lang="en-US" sz="2400" dirty="0" smtClean="0"/>
              <a:t>eather</a:t>
            </a:r>
          </a:p>
          <a:p>
            <a:pPr marL="465138" lvl="0" indent="-401638">
              <a:buFont typeface="Calibri" panose="020F0502020204030204" pitchFamily="34" charset="0"/>
              <a:buChar char="‒"/>
            </a:pPr>
            <a:r>
              <a:rPr lang="en-US" sz="2400" dirty="0" smtClean="0"/>
              <a:t>Increased grid outages</a:t>
            </a:r>
            <a:endParaRPr lang="en-US" sz="2400" dirty="0"/>
          </a:p>
          <a:p>
            <a:pPr marL="465138" lvl="0" indent="-401638">
              <a:buFont typeface="Calibri" panose="020F0502020204030204" pitchFamily="34" charset="0"/>
              <a:buChar char="‒"/>
            </a:pPr>
            <a:r>
              <a:rPr lang="en-US" sz="2400" dirty="0" smtClean="0"/>
              <a:t>Near solar </a:t>
            </a:r>
            <a:r>
              <a:rPr lang="en-US" sz="2400" dirty="0"/>
              <a:t>g</a:t>
            </a:r>
            <a:r>
              <a:rPr lang="en-US" sz="2400" dirty="0" smtClean="0"/>
              <a:t>rid </a:t>
            </a:r>
            <a:r>
              <a:rPr lang="en-US" sz="2400" dirty="0"/>
              <a:t>p</a:t>
            </a:r>
            <a:r>
              <a:rPr lang="en-US" sz="2400" dirty="0" smtClean="0"/>
              <a:t>arity</a:t>
            </a:r>
          </a:p>
          <a:p>
            <a:pPr marL="465138" lvl="0" indent="-401638">
              <a:buFont typeface="Calibri" panose="020F0502020204030204" pitchFamily="34" charset="0"/>
              <a:buChar char="‒"/>
            </a:pPr>
            <a:r>
              <a:rPr lang="en-US" sz="2400" dirty="0" smtClean="0"/>
              <a:t>Viability of storage:</a:t>
            </a:r>
            <a:r>
              <a:rPr lang="en-US" sz="2400" dirty="0"/>
              <a:t/>
            </a:r>
            <a:br>
              <a:rPr lang="en-US" sz="2400" dirty="0"/>
            </a:br>
            <a:r>
              <a:rPr lang="en-US" sz="2400" b="1" dirty="0" smtClean="0"/>
              <a:t>$13.6B by 2025</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2786" b="4282"/>
          <a:stretch/>
        </p:blipFill>
        <p:spPr>
          <a:xfrm>
            <a:off x="467544" y="1498953"/>
            <a:ext cx="4152144" cy="2764432"/>
          </a:xfrm>
          <a:prstGeom prst="rect">
            <a:avLst/>
          </a:prstGeom>
        </p:spPr>
      </p:pic>
      <p:sp>
        <p:nvSpPr>
          <p:cNvPr id="10" name="Slide Number Placeholder 9"/>
          <p:cNvSpPr>
            <a:spLocks noGrp="1"/>
          </p:cNvSpPr>
          <p:nvPr>
            <p:ph type="sldNum" sz="quarter" idx="12"/>
          </p:nvPr>
        </p:nvSpPr>
        <p:spPr>
          <a:xfrm>
            <a:off x="6457950" y="6356351"/>
            <a:ext cx="2057400" cy="365125"/>
          </a:xfrm>
        </p:spPr>
        <p:txBody>
          <a:bodyPr/>
          <a:lstStyle/>
          <a:p>
            <a:fld id="{A602D645-8326-457F-8279-42F3D9163E62}" type="slidenum">
              <a:rPr lang="en-US" smtClean="0"/>
              <a:pPr/>
              <a:t>5</a:t>
            </a:fld>
            <a:endParaRPr lang="en-US"/>
          </a:p>
        </p:txBody>
      </p:sp>
      <p:sp>
        <p:nvSpPr>
          <p:cNvPr id="12" name="TextBox 11"/>
          <p:cNvSpPr txBox="1"/>
          <p:nvPr/>
        </p:nvSpPr>
        <p:spPr>
          <a:xfrm>
            <a:off x="208896" y="4290915"/>
            <a:ext cx="8810625" cy="1938992"/>
          </a:xfrm>
          <a:prstGeom prst="rect">
            <a:avLst/>
          </a:prstGeom>
          <a:noFill/>
        </p:spPr>
        <p:txBody>
          <a:bodyPr wrap="square" rtlCol="0">
            <a:spAutoFit/>
          </a:bodyPr>
          <a:lstStyle/>
          <a:p>
            <a:pPr>
              <a:lnSpc>
                <a:spcPct val="125000"/>
              </a:lnSpc>
            </a:pPr>
            <a:r>
              <a:rPr lang="en-US" sz="1600" b="1" dirty="0" smtClean="0"/>
              <a:t>Sample Outages:</a:t>
            </a:r>
          </a:p>
          <a:p>
            <a:pPr marL="514350" lvl="1" indent="-342900">
              <a:lnSpc>
                <a:spcPct val="125000"/>
              </a:lnSpc>
              <a:buFont typeface="Arial" panose="020B0604020202020204" pitchFamily="34" charset="0"/>
              <a:buChar char="•"/>
            </a:pPr>
            <a:r>
              <a:rPr lang="en-US" sz="1600" dirty="0" smtClean="0"/>
              <a:t>2016 Blackout: ~210,000 customers in Ontario, Quebec, New Brunswick</a:t>
            </a:r>
          </a:p>
          <a:p>
            <a:pPr marL="514350" lvl="1" indent="-342900">
              <a:lnSpc>
                <a:spcPct val="125000"/>
              </a:lnSpc>
              <a:buFont typeface="Arial" panose="020B0604020202020204" pitchFamily="34" charset="0"/>
              <a:buChar char="•"/>
            </a:pPr>
            <a:r>
              <a:rPr lang="en-US" sz="1600" dirty="0" smtClean="0"/>
              <a:t>2014: 18.8M customer hours of interruption (OEB)</a:t>
            </a:r>
          </a:p>
          <a:p>
            <a:pPr marL="514350" lvl="1" indent="-342900">
              <a:lnSpc>
                <a:spcPct val="125000"/>
              </a:lnSpc>
              <a:buFont typeface="Arial" panose="020B0604020202020204" pitchFamily="34" charset="0"/>
              <a:buChar char="•"/>
            </a:pPr>
            <a:r>
              <a:rPr lang="en-US" sz="1600" dirty="0" smtClean="0"/>
              <a:t>2013 </a:t>
            </a:r>
            <a:r>
              <a:rPr lang="en-US" sz="1600" dirty="0"/>
              <a:t>Ice Storm: ~600,000 Ontario customers</a:t>
            </a:r>
          </a:p>
          <a:p>
            <a:pPr marL="514350" lvl="1" indent="-342900">
              <a:lnSpc>
                <a:spcPct val="125000"/>
              </a:lnSpc>
              <a:buFont typeface="Arial" panose="020B0604020202020204" pitchFamily="34" charset="0"/>
              <a:buChar char="•"/>
            </a:pPr>
            <a:r>
              <a:rPr lang="en-US" sz="1600" dirty="0"/>
              <a:t>2006 Thunderstorm: ~250,000 Ontario customers</a:t>
            </a:r>
          </a:p>
          <a:p>
            <a:pPr marL="514350" lvl="1" indent="-342900">
              <a:lnSpc>
                <a:spcPct val="125000"/>
              </a:lnSpc>
              <a:buFont typeface="Arial" panose="020B0604020202020204" pitchFamily="34" charset="0"/>
              <a:buChar char="•"/>
            </a:pPr>
            <a:r>
              <a:rPr lang="en-US" sz="1600" dirty="0" smtClean="0"/>
              <a:t>Northeast Blackout of 2003: 10,000,000 Ontario customers</a:t>
            </a:r>
          </a:p>
        </p:txBody>
      </p:sp>
    </p:spTree>
    <p:extLst>
      <p:ext uri="{BB962C8B-B14F-4D97-AF65-F5344CB8AC3E}">
        <p14:creationId xmlns:p14="http://schemas.microsoft.com/office/powerpoint/2010/main" xmlns="" val="2367906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60648" y="312722"/>
            <a:ext cx="7886700" cy="994172"/>
          </a:xfrm>
        </p:spPr>
        <p:txBody>
          <a:bodyPr>
            <a:normAutofit/>
          </a:bodyPr>
          <a:lstStyle/>
          <a:p>
            <a:pPr algn="ctr"/>
            <a:r>
              <a:rPr lang="en-US" sz="3200" b="1" dirty="0" smtClean="0">
                <a:cs typeface="Arial" panose="020B0604020202020204" pitchFamily="34" charset="0"/>
              </a:rPr>
              <a:t>Homeowner Benefits of Solar plus Storage </a:t>
            </a:r>
            <a:endParaRPr lang="en-US" sz="3200" b="1" dirty="0">
              <a:cs typeface="Arial" panose="020B0604020202020204" pitchFamily="34" charset="0"/>
            </a:endParaRPr>
          </a:p>
        </p:txBody>
      </p:sp>
      <p:sp>
        <p:nvSpPr>
          <p:cNvPr id="10" name="Content Placeholder 2"/>
          <p:cNvSpPr txBox="1">
            <a:spLocks/>
          </p:cNvSpPr>
          <p:nvPr/>
        </p:nvSpPr>
        <p:spPr>
          <a:xfrm>
            <a:off x="6443173" y="4397439"/>
            <a:ext cx="2705309" cy="1612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dirty="0" smtClean="0">
                <a:cs typeface="Arial" panose="020B0604020202020204" pitchFamily="34" charset="0"/>
              </a:rPr>
              <a:t>Reduce Environmental</a:t>
            </a:r>
            <a:br>
              <a:rPr lang="en-US" sz="2600" dirty="0" smtClean="0">
                <a:cs typeface="Arial" panose="020B0604020202020204" pitchFamily="34" charset="0"/>
              </a:rPr>
            </a:br>
            <a:r>
              <a:rPr lang="en-US" sz="2600" dirty="0" smtClean="0">
                <a:cs typeface="Arial" panose="020B0604020202020204" pitchFamily="34" charset="0"/>
              </a:rPr>
              <a:t>Impact</a:t>
            </a:r>
            <a:endParaRPr lang="en-US" sz="2600" dirty="0">
              <a:cs typeface="Arial" panose="020B0604020202020204" pitchFamily="34" charset="0"/>
            </a:endParaRPr>
          </a:p>
        </p:txBody>
      </p:sp>
      <p:sp>
        <p:nvSpPr>
          <p:cNvPr id="11" name="Content Placeholder 2"/>
          <p:cNvSpPr txBox="1">
            <a:spLocks/>
          </p:cNvSpPr>
          <p:nvPr/>
        </p:nvSpPr>
        <p:spPr>
          <a:xfrm>
            <a:off x="39758" y="4611521"/>
            <a:ext cx="2705309" cy="96884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smtClean="0">
                <a:cs typeface="Arial" panose="020B0604020202020204" pitchFamily="34" charset="0"/>
              </a:rPr>
              <a:t>Monthly</a:t>
            </a:r>
          </a:p>
          <a:p>
            <a:pPr marL="0" indent="0" algn="ctr">
              <a:lnSpc>
                <a:spcPct val="100000"/>
              </a:lnSpc>
              <a:buNone/>
            </a:pPr>
            <a:r>
              <a:rPr lang="en-US" dirty="0" smtClean="0">
                <a:cs typeface="Arial" panose="020B0604020202020204" pitchFamily="34" charset="0"/>
              </a:rPr>
              <a:t>Savings</a:t>
            </a:r>
            <a:endParaRPr lang="en-US" dirty="0">
              <a:cs typeface="Arial" panose="020B0604020202020204" pitchFamily="34" charset="0"/>
            </a:endParaRPr>
          </a:p>
        </p:txBody>
      </p:sp>
      <p:sp>
        <p:nvSpPr>
          <p:cNvPr id="12" name="Content Placeholder 2"/>
          <p:cNvSpPr txBox="1">
            <a:spLocks/>
          </p:cNvSpPr>
          <p:nvPr/>
        </p:nvSpPr>
        <p:spPr>
          <a:xfrm>
            <a:off x="3151345" y="4611521"/>
            <a:ext cx="2705309" cy="96884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smtClean="0">
                <a:cs typeface="Arial" panose="020B0604020202020204" pitchFamily="34" charset="0"/>
              </a:rPr>
              <a:t>Clean Backup</a:t>
            </a:r>
          </a:p>
          <a:p>
            <a:pPr marL="0" indent="0" algn="ctr">
              <a:lnSpc>
                <a:spcPct val="100000"/>
              </a:lnSpc>
              <a:buNone/>
            </a:pPr>
            <a:r>
              <a:rPr lang="en-US" dirty="0" smtClean="0">
                <a:cs typeface="Arial" panose="020B0604020202020204" pitchFamily="34" charset="0"/>
              </a:rPr>
              <a:t>Power</a:t>
            </a:r>
            <a:endParaRPr lang="en-US" dirty="0">
              <a:cs typeface="Arial" panose="020B0604020202020204" pitchFamily="34" charset="0"/>
            </a:endParaRPr>
          </a:p>
        </p:txBody>
      </p:sp>
      <p:pic>
        <p:nvPicPr>
          <p:cNvPr id="9" name="Picture 8"/>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rot="16200000">
            <a:off x="3380710" y="1659577"/>
            <a:ext cx="2246577" cy="2246577"/>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xmlns="" val="0"/>
              </a:ext>
            </a:extLst>
          </a:blip>
          <a:srcRect l="947" t="567" r="22110" b="-567"/>
          <a:stretch/>
        </p:blipFill>
        <p:spPr>
          <a:xfrm>
            <a:off x="-27709" y="1619821"/>
            <a:ext cx="2821235" cy="2444375"/>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xmlns="" val="0"/>
              </a:ext>
            </a:extLst>
          </a:blip>
          <a:srcRect l="13203" r="273"/>
          <a:stretch/>
        </p:blipFill>
        <p:spPr>
          <a:xfrm flipH="1">
            <a:off x="6337927" y="1619821"/>
            <a:ext cx="2819927" cy="2444375"/>
          </a:xfrm>
          <a:prstGeom prst="rect">
            <a:avLst/>
          </a:prstGeom>
        </p:spPr>
      </p:pic>
      <p:sp>
        <p:nvSpPr>
          <p:cNvPr id="3" name="Slide Number Placeholder 2"/>
          <p:cNvSpPr>
            <a:spLocks noGrp="1"/>
          </p:cNvSpPr>
          <p:nvPr>
            <p:ph type="sldNum" sz="quarter" idx="12"/>
          </p:nvPr>
        </p:nvSpPr>
        <p:spPr>
          <a:xfrm>
            <a:off x="6457950" y="6356351"/>
            <a:ext cx="2057400" cy="365125"/>
          </a:xfrm>
        </p:spPr>
        <p:txBody>
          <a:bodyPr/>
          <a:lstStyle/>
          <a:p>
            <a:fld id="{A602D645-8326-457F-8279-42F3D9163E62}" type="slidenum">
              <a:rPr lang="en-US" smtClean="0"/>
              <a:pPr/>
              <a:t>6</a:t>
            </a:fld>
            <a:endParaRPr lang="en-US"/>
          </a:p>
        </p:txBody>
      </p:sp>
    </p:spTree>
    <p:extLst>
      <p:ext uri="{BB962C8B-B14F-4D97-AF65-F5344CB8AC3E}">
        <p14:creationId xmlns:p14="http://schemas.microsoft.com/office/powerpoint/2010/main" xmlns="" val="215756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2"/>
          <p:cNvPicPr>
            <a:picLocks noChangeAspect="1"/>
          </p:cNvPicPr>
          <p:nvPr/>
        </p:nvPicPr>
        <p:blipFill rotWithShape="1">
          <a:blip r:embed="rId3" cstate="print">
            <a:extLst>
              <a:ext uri="{28A0092B-C50C-407E-A947-70E740481C1C}">
                <a14:useLocalDpi xmlns:a14="http://schemas.microsoft.com/office/drawing/2010/main" xmlns="" val="0"/>
              </a:ext>
            </a:extLst>
          </a:blip>
          <a:srcRect l="2500" t="11785" r="3888" b="15938"/>
          <a:stretch/>
        </p:blipFill>
        <p:spPr>
          <a:xfrm>
            <a:off x="145612" y="1296421"/>
            <a:ext cx="8962293" cy="4893359"/>
          </a:xfrm>
          <a:prstGeom prst="rect">
            <a:avLst/>
          </a:prstGeom>
        </p:spPr>
      </p:pic>
      <p:sp>
        <p:nvSpPr>
          <p:cNvPr id="8" name="Title 1"/>
          <p:cNvSpPr>
            <a:spLocks noGrp="1"/>
          </p:cNvSpPr>
          <p:nvPr>
            <p:ph type="title"/>
          </p:nvPr>
        </p:nvSpPr>
        <p:spPr>
          <a:xfrm>
            <a:off x="539552" y="302249"/>
            <a:ext cx="7886700" cy="994172"/>
          </a:xfrm>
        </p:spPr>
        <p:txBody>
          <a:bodyPr>
            <a:normAutofit/>
          </a:bodyPr>
          <a:lstStyle/>
          <a:p>
            <a:r>
              <a:rPr lang="en-US" sz="3200" b="1" dirty="0" smtClean="0">
                <a:latin typeface="Arial" panose="020B0604020202020204" pitchFamily="34" charset="0"/>
                <a:cs typeface="Arial" panose="020B0604020202020204" pitchFamily="34" charset="0"/>
              </a:rPr>
              <a:t>Key Components </a:t>
            </a:r>
            <a:endParaRPr lang="en-US" sz="32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A602D645-8326-457F-8279-42F3D9163E62}" type="slidenum">
              <a:rPr lang="en-US" smtClean="0"/>
              <a:pPr/>
              <a:t>7</a:t>
            </a:fld>
            <a:endParaRPr lang="en-US"/>
          </a:p>
        </p:txBody>
      </p:sp>
    </p:spTree>
    <p:extLst>
      <p:ext uri="{BB962C8B-B14F-4D97-AF65-F5344CB8AC3E}">
        <p14:creationId xmlns:p14="http://schemas.microsoft.com/office/powerpoint/2010/main" xmlns="" val="171294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Selecting Backup Loads  </a:t>
            </a:r>
            <a:endParaRPr lang="en-US" sz="3200" b="1" dirty="0"/>
          </a:p>
        </p:txBody>
      </p:sp>
      <p:graphicFrame>
        <p:nvGraphicFramePr>
          <p:cNvPr id="4" name="Content Placeholder 3"/>
          <p:cNvGraphicFramePr>
            <a:graphicFrameLocks noGrp="1"/>
          </p:cNvGraphicFramePr>
          <p:nvPr>
            <p:ph idx="1"/>
            <p:extLst/>
          </p:nvPr>
        </p:nvGraphicFramePr>
        <p:xfrm>
          <a:off x="392907" y="3034664"/>
          <a:ext cx="8358184" cy="1981200"/>
        </p:xfrm>
        <a:graphic>
          <a:graphicData uri="http://schemas.openxmlformats.org/drawingml/2006/table">
            <a:tbl>
              <a:tblPr firstRow="1" bandRow="1">
                <a:tableStyleId>{7DF18680-E054-41AD-8BC1-D1AEF772440D}</a:tableStyleId>
              </a:tblPr>
              <a:tblGrid>
                <a:gridCol w="1044773"/>
                <a:gridCol w="1044773"/>
                <a:gridCol w="1044773"/>
                <a:gridCol w="1044773"/>
                <a:gridCol w="1044773"/>
                <a:gridCol w="1044773"/>
                <a:gridCol w="1044773"/>
                <a:gridCol w="1044773"/>
              </a:tblGrid>
              <a:tr h="480060">
                <a:tc>
                  <a:txBody>
                    <a:bodyPr/>
                    <a:lstStyle/>
                    <a:p>
                      <a:pPr algn="ctr"/>
                      <a:r>
                        <a:rPr lang="en-US" sz="1400" dirty="0" smtClean="0"/>
                        <a:t>Average</a:t>
                      </a:r>
                      <a:endParaRPr lang="en-US" sz="1400" dirty="0"/>
                    </a:p>
                  </a:txBody>
                  <a:tcPr marL="68580" marR="68580" marT="34290" marB="34290"/>
                </a:tc>
                <a:tc>
                  <a:txBody>
                    <a:bodyPr/>
                    <a:lstStyle/>
                    <a:p>
                      <a:pPr algn="ctr"/>
                      <a:r>
                        <a:rPr lang="en-US" sz="1400" dirty="0" smtClean="0"/>
                        <a:t>Monitoring</a:t>
                      </a:r>
                      <a:endParaRPr lang="en-US" sz="1400" dirty="0"/>
                    </a:p>
                  </a:txBody>
                  <a:tcPr marL="68580" marR="68580" marT="34290" marB="34290"/>
                </a:tc>
                <a:tc>
                  <a:txBody>
                    <a:bodyPr/>
                    <a:lstStyle/>
                    <a:p>
                      <a:pPr algn="ctr"/>
                      <a:r>
                        <a:rPr lang="en-US" sz="1400" dirty="0" smtClean="0"/>
                        <a:t>Lights</a:t>
                      </a:r>
                      <a:endParaRPr lang="en-US" sz="1400" dirty="0"/>
                    </a:p>
                  </a:txBody>
                  <a:tcPr marL="68580" marR="68580" marT="34290" marB="34290"/>
                </a:tc>
                <a:tc>
                  <a:txBody>
                    <a:bodyPr/>
                    <a:lstStyle/>
                    <a:p>
                      <a:pPr algn="ctr"/>
                      <a:r>
                        <a:rPr lang="en-US" sz="1400" dirty="0" smtClean="0"/>
                        <a:t>Furnace</a:t>
                      </a:r>
                      <a:endParaRPr lang="en-US" sz="1400" dirty="0"/>
                    </a:p>
                  </a:txBody>
                  <a:tcPr marL="68580" marR="68580" marT="34290" marB="34290"/>
                </a:tc>
                <a:tc>
                  <a:txBody>
                    <a:bodyPr/>
                    <a:lstStyle/>
                    <a:p>
                      <a:pPr algn="ctr"/>
                      <a:r>
                        <a:rPr lang="en-US" sz="1400" dirty="0" smtClean="0"/>
                        <a:t>Hot Water Tank</a:t>
                      </a:r>
                      <a:endParaRPr lang="en-US" sz="1400" dirty="0"/>
                    </a:p>
                  </a:txBody>
                  <a:tcPr marL="68580" marR="68580" marT="34290" marB="34290"/>
                </a:tc>
                <a:tc>
                  <a:txBody>
                    <a:bodyPr/>
                    <a:lstStyle/>
                    <a:p>
                      <a:pPr algn="ctr"/>
                      <a:r>
                        <a:rPr lang="en-US" sz="1400" dirty="0" smtClean="0"/>
                        <a:t>Internet</a:t>
                      </a:r>
                      <a:endParaRPr lang="en-US" sz="1400" dirty="0"/>
                    </a:p>
                  </a:txBody>
                  <a:tcPr marL="68580" marR="68580" marT="34290" marB="34290"/>
                </a:tc>
                <a:tc>
                  <a:txBody>
                    <a:bodyPr/>
                    <a:lstStyle/>
                    <a:p>
                      <a:pPr algn="ctr"/>
                      <a:r>
                        <a:rPr lang="en-US" sz="1400" dirty="0" smtClean="0"/>
                        <a:t>Fridge</a:t>
                      </a:r>
                      <a:endParaRPr lang="en-US" sz="1400" dirty="0"/>
                    </a:p>
                  </a:txBody>
                  <a:tcPr marL="68580" marR="68580" marT="34290" marB="34290"/>
                </a:tc>
                <a:tc>
                  <a:txBody>
                    <a:bodyPr/>
                    <a:lstStyle/>
                    <a:p>
                      <a:pPr algn="ctr"/>
                      <a:r>
                        <a:rPr lang="en-US" sz="1400" dirty="0" smtClean="0"/>
                        <a:t>Freezer</a:t>
                      </a:r>
                      <a:endParaRPr lang="en-US" sz="1400" dirty="0"/>
                    </a:p>
                  </a:txBody>
                  <a:tcPr marL="68580" marR="68580" marT="34290" marB="34290"/>
                </a:tc>
              </a:tr>
              <a:tr h="480060">
                <a:tc>
                  <a:txBody>
                    <a:bodyPr/>
                    <a:lstStyle/>
                    <a:p>
                      <a:pPr algn="ctr"/>
                      <a:r>
                        <a:rPr lang="en-US" sz="1400" dirty="0" smtClean="0"/>
                        <a:t>Avg. Wattage</a:t>
                      </a:r>
                      <a:endParaRPr lang="en-US" sz="1400" dirty="0"/>
                    </a:p>
                  </a:txBody>
                  <a:tcPr marL="68580" marR="68580" marT="34290" marB="34290"/>
                </a:tc>
                <a:tc>
                  <a:txBody>
                    <a:bodyPr/>
                    <a:lstStyle/>
                    <a:p>
                      <a:pPr algn="ctr"/>
                      <a:r>
                        <a:rPr lang="en-US" sz="1400" dirty="0" smtClean="0"/>
                        <a:t>5</a:t>
                      </a:r>
                      <a:endParaRPr lang="en-US" sz="1400" dirty="0"/>
                    </a:p>
                  </a:txBody>
                  <a:tcPr marL="68580" marR="68580" marT="34290" marB="34290"/>
                </a:tc>
                <a:tc>
                  <a:txBody>
                    <a:bodyPr/>
                    <a:lstStyle/>
                    <a:p>
                      <a:pPr algn="ctr"/>
                      <a:r>
                        <a:rPr lang="en-US" sz="1400" dirty="0" smtClean="0"/>
                        <a:t>129.8</a:t>
                      </a:r>
                      <a:endParaRPr lang="en-US" sz="1400" dirty="0"/>
                    </a:p>
                  </a:txBody>
                  <a:tcPr marL="68580" marR="68580" marT="34290" marB="34290"/>
                </a:tc>
                <a:tc>
                  <a:txBody>
                    <a:bodyPr/>
                    <a:lstStyle/>
                    <a:p>
                      <a:pPr algn="ctr"/>
                      <a:r>
                        <a:rPr lang="en-US" sz="1400" dirty="0" smtClean="0"/>
                        <a:t>350</a:t>
                      </a:r>
                      <a:endParaRPr lang="en-US" sz="1400" dirty="0"/>
                    </a:p>
                  </a:txBody>
                  <a:tcPr marL="68580" marR="68580" marT="34290" marB="34290"/>
                </a:tc>
                <a:tc>
                  <a:txBody>
                    <a:bodyPr/>
                    <a:lstStyle/>
                    <a:p>
                      <a:pPr algn="ctr"/>
                      <a:r>
                        <a:rPr lang="en-US" sz="1400" dirty="0" smtClean="0"/>
                        <a:t>3500</a:t>
                      </a:r>
                      <a:endParaRPr lang="en-US" sz="1400" dirty="0"/>
                    </a:p>
                  </a:txBody>
                  <a:tcPr marL="68580" marR="68580" marT="34290" marB="34290"/>
                </a:tc>
                <a:tc>
                  <a:txBody>
                    <a:bodyPr/>
                    <a:lstStyle/>
                    <a:p>
                      <a:pPr algn="ctr"/>
                      <a:r>
                        <a:rPr lang="en-US" sz="1400" dirty="0" smtClean="0"/>
                        <a:t>50</a:t>
                      </a:r>
                      <a:endParaRPr lang="en-US" sz="1400" dirty="0"/>
                    </a:p>
                  </a:txBody>
                  <a:tcPr marL="68580" marR="68580" marT="34290" marB="34290"/>
                </a:tc>
                <a:tc>
                  <a:txBody>
                    <a:bodyPr/>
                    <a:lstStyle/>
                    <a:p>
                      <a:pPr algn="ctr"/>
                      <a:r>
                        <a:rPr lang="en-US" sz="1400" dirty="0" smtClean="0"/>
                        <a:t>500</a:t>
                      </a:r>
                      <a:endParaRPr lang="en-US" sz="1400" dirty="0"/>
                    </a:p>
                  </a:txBody>
                  <a:tcPr marL="68580" marR="68580" marT="34290" marB="34290"/>
                </a:tc>
                <a:tc>
                  <a:txBody>
                    <a:bodyPr/>
                    <a:lstStyle/>
                    <a:p>
                      <a:pPr algn="ctr"/>
                      <a:r>
                        <a:rPr lang="en-US" sz="1400" dirty="0" smtClean="0"/>
                        <a:t>350</a:t>
                      </a:r>
                      <a:endParaRPr lang="en-US" sz="1400" dirty="0"/>
                    </a:p>
                  </a:txBody>
                  <a:tcPr marL="68580" marR="68580" marT="34290" marB="34290"/>
                </a:tc>
              </a:tr>
              <a:tr h="480060">
                <a:tc>
                  <a:txBody>
                    <a:bodyPr/>
                    <a:lstStyle/>
                    <a:p>
                      <a:pPr algn="ctr"/>
                      <a:r>
                        <a:rPr lang="en-US" sz="1400" dirty="0" smtClean="0"/>
                        <a:t>Avg.</a:t>
                      </a:r>
                      <a:r>
                        <a:rPr lang="en-US" sz="1400" baseline="0" dirty="0" smtClean="0"/>
                        <a:t> Daily Hours</a:t>
                      </a:r>
                      <a:endParaRPr lang="en-US" sz="1400" dirty="0"/>
                    </a:p>
                  </a:txBody>
                  <a:tcPr marL="68580" marR="68580" marT="34290" marB="34290"/>
                </a:tc>
                <a:tc>
                  <a:txBody>
                    <a:bodyPr/>
                    <a:lstStyle/>
                    <a:p>
                      <a:pPr algn="ctr"/>
                      <a:r>
                        <a:rPr lang="en-US" sz="1400" dirty="0" smtClean="0"/>
                        <a:t>24</a:t>
                      </a:r>
                      <a:endParaRPr lang="en-US" sz="1400" dirty="0"/>
                    </a:p>
                  </a:txBody>
                  <a:tcPr marL="68580" marR="68580" marT="34290" marB="34290"/>
                </a:tc>
                <a:tc>
                  <a:txBody>
                    <a:bodyPr/>
                    <a:lstStyle/>
                    <a:p>
                      <a:pPr algn="ctr"/>
                      <a:r>
                        <a:rPr lang="en-US" sz="1400" dirty="0" smtClean="0"/>
                        <a:t>3.33</a:t>
                      </a:r>
                      <a:endParaRPr lang="en-US" sz="1400" dirty="0"/>
                    </a:p>
                  </a:txBody>
                  <a:tcPr marL="68580" marR="68580" marT="34290" marB="34290"/>
                </a:tc>
                <a:tc>
                  <a:txBody>
                    <a:bodyPr/>
                    <a:lstStyle/>
                    <a:p>
                      <a:pPr algn="ctr"/>
                      <a:r>
                        <a:rPr lang="en-US" sz="1400" dirty="0" smtClean="0"/>
                        <a:t>5.3</a:t>
                      </a:r>
                      <a:endParaRPr lang="en-US" sz="1400" dirty="0"/>
                    </a:p>
                  </a:txBody>
                  <a:tcPr marL="68580" marR="68580" marT="34290" marB="34290"/>
                </a:tc>
                <a:tc>
                  <a:txBody>
                    <a:bodyPr/>
                    <a:lstStyle/>
                    <a:p>
                      <a:pPr algn="ctr"/>
                      <a:r>
                        <a:rPr lang="en-US" sz="1400" dirty="0" smtClean="0"/>
                        <a:t>3.93</a:t>
                      </a:r>
                      <a:endParaRPr lang="en-US" sz="1400" dirty="0"/>
                    </a:p>
                  </a:txBody>
                  <a:tcPr marL="68580" marR="68580" marT="34290" marB="34290"/>
                </a:tc>
                <a:tc>
                  <a:txBody>
                    <a:bodyPr/>
                    <a:lstStyle/>
                    <a:p>
                      <a:pPr algn="ctr"/>
                      <a:r>
                        <a:rPr lang="en-US" sz="1400" dirty="0" smtClean="0"/>
                        <a:t>24</a:t>
                      </a:r>
                      <a:endParaRPr lang="en-US" sz="1400" dirty="0"/>
                    </a:p>
                  </a:txBody>
                  <a:tcPr marL="68580" marR="68580" marT="34290" marB="34290"/>
                </a:tc>
                <a:tc>
                  <a:txBody>
                    <a:bodyPr/>
                    <a:lstStyle/>
                    <a:p>
                      <a:pPr algn="ctr"/>
                      <a:r>
                        <a:rPr lang="en-US" sz="1400" dirty="0" smtClean="0"/>
                        <a:t>3</a:t>
                      </a:r>
                      <a:endParaRPr lang="en-US" sz="1400" dirty="0"/>
                    </a:p>
                  </a:txBody>
                  <a:tcPr marL="68580" marR="68580" marT="34290" marB="34290"/>
                </a:tc>
                <a:tc>
                  <a:txBody>
                    <a:bodyPr/>
                    <a:lstStyle/>
                    <a:p>
                      <a:pPr algn="ctr"/>
                      <a:r>
                        <a:rPr lang="en-US" sz="1400" dirty="0" smtClean="0"/>
                        <a:t>2</a:t>
                      </a:r>
                      <a:endParaRPr lang="en-US" sz="1400" dirty="0"/>
                    </a:p>
                  </a:txBody>
                  <a:tcPr marL="68580" marR="68580" marT="34290" marB="34290"/>
                </a:tc>
              </a:tr>
              <a:tr h="480060">
                <a:tc>
                  <a:txBody>
                    <a:bodyPr/>
                    <a:lstStyle/>
                    <a:p>
                      <a:pPr algn="ctr"/>
                      <a:r>
                        <a:rPr lang="en-US" sz="1400" dirty="0" smtClean="0"/>
                        <a:t>Avg.</a:t>
                      </a:r>
                      <a:r>
                        <a:rPr lang="en-US" sz="1400" baseline="0" dirty="0" smtClean="0"/>
                        <a:t> Daily kWh</a:t>
                      </a:r>
                      <a:endParaRPr lang="en-US" sz="1400" dirty="0"/>
                    </a:p>
                  </a:txBody>
                  <a:tcPr marL="68580" marR="68580" marT="34290" marB="34290"/>
                </a:tc>
                <a:tc>
                  <a:txBody>
                    <a:bodyPr/>
                    <a:lstStyle/>
                    <a:p>
                      <a:pPr algn="ctr"/>
                      <a:r>
                        <a:rPr lang="en-US" sz="1400" dirty="0" smtClean="0"/>
                        <a:t>0.12</a:t>
                      </a:r>
                      <a:endParaRPr lang="en-US" sz="1400" dirty="0"/>
                    </a:p>
                  </a:txBody>
                  <a:tcPr marL="68580" marR="68580" marT="34290" marB="34290"/>
                </a:tc>
                <a:tc>
                  <a:txBody>
                    <a:bodyPr/>
                    <a:lstStyle/>
                    <a:p>
                      <a:pPr algn="ctr"/>
                      <a:r>
                        <a:rPr lang="en-US" sz="1400" dirty="0" smtClean="0"/>
                        <a:t>0.43</a:t>
                      </a:r>
                      <a:endParaRPr lang="en-US" sz="1400" dirty="0"/>
                    </a:p>
                  </a:txBody>
                  <a:tcPr marL="68580" marR="68580" marT="34290" marB="34290"/>
                </a:tc>
                <a:tc>
                  <a:txBody>
                    <a:bodyPr/>
                    <a:lstStyle/>
                    <a:p>
                      <a:pPr algn="ctr"/>
                      <a:r>
                        <a:rPr lang="en-US" sz="1400" dirty="0" smtClean="0"/>
                        <a:t>1.87</a:t>
                      </a:r>
                      <a:endParaRPr lang="en-US" sz="1400" dirty="0"/>
                    </a:p>
                  </a:txBody>
                  <a:tcPr marL="68580" marR="68580" marT="34290" marB="34290"/>
                </a:tc>
                <a:tc>
                  <a:txBody>
                    <a:bodyPr/>
                    <a:lstStyle/>
                    <a:p>
                      <a:pPr algn="ctr"/>
                      <a:r>
                        <a:rPr lang="en-US" sz="1400" dirty="0" smtClean="0"/>
                        <a:t>13.7</a:t>
                      </a:r>
                      <a:endParaRPr lang="en-US" sz="1400" dirty="0"/>
                    </a:p>
                  </a:txBody>
                  <a:tcPr marL="68580" marR="68580" marT="34290" marB="34290"/>
                </a:tc>
                <a:tc>
                  <a:txBody>
                    <a:bodyPr/>
                    <a:lstStyle/>
                    <a:p>
                      <a:pPr algn="ctr"/>
                      <a:r>
                        <a:rPr lang="en-US" sz="1400" dirty="0" smtClean="0"/>
                        <a:t>1.2</a:t>
                      </a:r>
                      <a:endParaRPr lang="en-US" sz="1400" dirty="0"/>
                    </a:p>
                  </a:txBody>
                  <a:tcPr marL="68580" marR="68580" marT="34290" marB="34290"/>
                </a:tc>
                <a:tc>
                  <a:txBody>
                    <a:bodyPr/>
                    <a:lstStyle/>
                    <a:p>
                      <a:pPr algn="ctr"/>
                      <a:r>
                        <a:rPr lang="en-US" sz="1400" dirty="0" smtClean="0"/>
                        <a:t>2.5</a:t>
                      </a:r>
                      <a:endParaRPr lang="en-US" sz="1400" dirty="0"/>
                    </a:p>
                  </a:txBody>
                  <a:tcPr marL="68580" marR="68580" marT="34290" marB="34290"/>
                </a:tc>
                <a:tc>
                  <a:txBody>
                    <a:bodyPr/>
                    <a:lstStyle/>
                    <a:p>
                      <a:pPr algn="ctr"/>
                      <a:r>
                        <a:rPr lang="en-US" sz="1400" dirty="0" smtClean="0"/>
                        <a:t>0.7</a:t>
                      </a:r>
                      <a:endParaRPr lang="en-US" sz="1400" dirty="0"/>
                    </a:p>
                  </a:txBody>
                  <a:tcPr marL="68580" marR="68580" marT="34290" marB="34290"/>
                </a:tc>
              </a:tr>
            </a:tbl>
          </a:graphicData>
        </a:graphic>
      </p:graphicFrame>
      <p:sp>
        <p:nvSpPr>
          <p:cNvPr id="5" name="TextBox 4"/>
          <p:cNvSpPr txBox="1"/>
          <p:nvPr/>
        </p:nvSpPr>
        <p:spPr>
          <a:xfrm>
            <a:off x="392907" y="5229225"/>
            <a:ext cx="7523798" cy="300082"/>
          </a:xfrm>
          <a:prstGeom prst="rect">
            <a:avLst/>
          </a:prstGeom>
          <a:noFill/>
        </p:spPr>
        <p:txBody>
          <a:bodyPr wrap="square" rtlCol="0">
            <a:spAutoFit/>
          </a:bodyPr>
          <a:lstStyle/>
          <a:p>
            <a:r>
              <a:rPr lang="en-US" sz="1350" dirty="0"/>
              <a:t>Source: PESCA installed systems and Toronto Hydro</a:t>
            </a: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5143" y="2059602"/>
            <a:ext cx="714375"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06677" y="2185929"/>
            <a:ext cx="912257" cy="65905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92446" y="2128182"/>
            <a:ext cx="845820" cy="84582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54468" y="2207699"/>
            <a:ext cx="1082610" cy="73594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659863" y="2125267"/>
            <a:ext cx="697152" cy="815816"/>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785759" y="2216292"/>
            <a:ext cx="538673" cy="69258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694417" y="2157199"/>
            <a:ext cx="817967" cy="783884"/>
          </a:xfrm>
          <a:prstGeom prst="rect">
            <a:avLst/>
          </a:prstGeom>
        </p:spPr>
      </p:pic>
    </p:spTree>
    <p:extLst>
      <p:ext uri="{BB962C8B-B14F-4D97-AF65-F5344CB8AC3E}">
        <p14:creationId xmlns:p14="http://schemas.microsoft.com/office/powerpoint/2010/main" xmlns="" val="377417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Inverter and Battery in the Basement </a:t>
            </a:r>
            <a:endParaRPr lang="en-US" sz="32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03020" y="2354342"/>
            <a:ext cx="2351723" cy="3135630"/>
          </a:xfrm>
          <a:prstGeom prst="rect">
            <a:avLst/>
          </a:prstGeom>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4142043" y="2335065"/>
            <a:ext cx="4172281" cy="3129211"/>
          </a:xfrm>
        </p:spPr>
      </p:pic>
    </p:spTree>
    <p:extLst>
      <p:ext uri="{BB962C8B-B14F-4D97-AF65-F5344CB8AC3E}">
        <p14:creationId xmlns:p14="http://schemas.microsoft.com/office/powerpoint/2010/main" xmlns="" val="739118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42836</TotalTime>
  <Words>996</Words>
  <Application>Microsoft Office PowerPoint</Application>
  <PresentationFormat>On-screen Show (4:3)</PresentationFormat>
  <Paragraphs>244</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SWITCH Event Sylvie Briz  Feb 3, 2017 </vt:lpstr>
      <vt:lpstr>Slide 2</vt:lpstr>
      <vt:lpstr>Slide 3</vt:lpstr>
      <vt:lpstr>Panasonic &amp; Energy Storage</vt:lpstr>
      <vt:lpstr>Context and Opportunity</vt:lpstr>
      <vt:lpstr>Homeowner Benefits of Solar plus Storage </vt:lpstr>
      <vt:lpstr>Key Components </vt:lpstr>
      <vt:lpstr>Selecting Backup Loads  </vt:lpstr>
      <vt:lpstr>Inverter and Battery in the Basement </vt:lpstr>
      <vt:lpstr>User-Friendly Monitoring </vt:lpstr>
      <vt:lpstr>Detailed Views to Track Performance </vt:lpstr>
      <vt:lpstr>User-Friendly Remote Control </vt:lpstr>
      <vt:lpstr>Slide 13</vt:lpstr>
      <vt:lpstr>Slide 14</vt:lpstr>
      <vt:lpstr>Slide 15</vt:lpstr>
      <vt:lpstr>Residential Solar + Energy Storage Installations in Ontario </vt:lpstr>
      <vt:lpstr>Pilot: Vaughan Project  </vt:lpstr>
      <vt:lpstr>Pilot: Vaughan Project </vt:lpstr>
      <vt:lpstr>Cottage: Cottage in Bala  </vt:lpstr>
      <vt:lpstr>Cottage: Cottage in Bala  </vt:lpstr>
      <vt:lpstr>Builder: Casablanca Model Home </vt:lpstr>
      <vt:lpstr>Utility Pilot: OPUC Pilot Project</vt:lpstr>
      <vt:lpstr>Utility Pilot: OPUC Pilot Project</vt:lpstr>
      <vt:lpstr>Project: Mike Holmes Jr.</vt:lpstr>
      <vt:lpstr>Case Study: Solar + Storage included with every home in  Simcoe Shores Development in Barrie</vt:lpstr>
      <vt:lpstr>Sustainable Smart Communities </vt:lpstr>
      <vt:lpstr>THANK YOU -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Naydenova, Mira</dc:creator>
  <cp:lastModifiedBy>Anna-Marie Manley</cp:lastModifiedBy>
  <cp:revision>3814</cp:revision>
  <cp:lastPrinted>2016-03-01T15:27:49Z</cp:lastPrinted>
  <dcterms:created xsi:type="dcterms:W3CDTF">2012-06-11T05:15:00Z</dcterms:created>
  <dcterms:modified xsi:type="dcterms:W3CDTF">2017-02-03T14:38:52Z</dcterms:modified>
</cp:coreProperties>
</file>